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9" r:id="rId3"/>
    <p:sldId id="365" r:id="rId4"/>
    <p:sldId id="366" r:id="rId5"/>
    <p:sldId id="367" r:id="rId6"/>
    <p:sldId id="340" r:id="rId7"/>
    <p:sldId id="341" r:id="rId8"/>
    <p:sldId id="342" r:id="rId9"/>
    <p:sldId id="343" r:id="rId10"/>
    <p:sldId id="344" r:id="rId11"/>
    <p:sldId id="298" r:id="rId12"/>
    <p:sldId id="299" r:id="rId13"/>
    <p:sldId id="360" r:id="rId14"/>
    <p:sldId id="300" r:id="rId15"/>
    <p:sldId id="301" r:id="rId16"/>
    <p:sldId id="302" r:id="rId17"/>
    <p:sldId id="303" r:id="rId18"/>
    <p:sldId id="324" r:id="rId19"/>
    <p:sldId id="345" r:id="rId20"/>
    <p:sldId id="258" r:id="rId21"/>
    <p:sldId id="305" r:id="rId22"/>
    <p:sldId id="304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2" r:id="rId38"/>
    <p:sldId id="323" r:id="rId39"/>
    <p:sldId id="347" r:id="rId40"/>
    <p:sldId id="349" r:id="rId41"/>
    <p:sldId id="325" r:id="rId42"/>
    <p:sldId id="260" r:id="rId43"/>
    <p:sldId id="261" r:id="rId44"/>
    <p:sldId id="262" r:id="rId45"/>
    <p:sldId id="263" r:id="rId46"/>
    <p:sldId id="264" r:id="rId47"/>
    <p:sldId id="330" r:id="rId48"/>
    <p:sldId id="361" r:id="rId49"/>
    <p:sldId id="362" r:id="rId50"/>
    <p:sldId id="331" r:id="rId51"/>
    <p:sldId id="332" r:id="rId52"/>
    <p:sldId id="333" r:id="rId53"/>
    <p:sldId id="335" r:id="rId54"/>
    <p:sldId id="363" r:id="rId55"/>
    <p:sldId id="281" r:id="rId56"/>
    <p:sldId id="351" r:id="rId57"/>
    <p:sldId id="352" r:id="rId58"/>
    <p:sldId id="353" r:id="rId59"/>
    <p:sldId id="354" r:id="rId60"/>
    <p:sldId id="328" r:id="rId61"/>
    <p:sldId id="355" r:id="rId62"/>
    <p:sldId id="356" r:id="rId63"/>
    <p:sldId id="327" r:id="rId64"/>
    <p:sldId id="364" r:id="rId65"/>
    <p:sldId id="329" r:id="rId66"/>
    <p:sldId id="282" r:id="rId67"/>
    <p:sldId id="371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380" r:id="rId76"/>
    <p:sldId id="381" r:id="rId77"/>
    <p:sldId id="336" r:id="rId78"/>
    <p:sldId id="337" r:id="rId79"/>
    <p:sldId id="338" r:id="rId80"/>
    <p:sldId id="339" r:id="rId81"/>
    <p:sldId id="369" r:id="rId82"/>
    <p:sldId id="368" r:id="rId83"/>
    <p:sldId id="370" r:id="rId8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CF97F-906D-4122-BD8A-A4D888C61E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77F8D-B1C7-44FE-B941-3167EB6D68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A1738-049E-4D65-9083-B1EB1FFBBD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41607-D70F-43AC-93A8-105CBC9344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876FB-BD8F-484B-A65E-8D30C0BBA8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79EB5-68F1-4C03-9470-5D5051CF55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40B23-E1AD-4086-9689-7F72DDC711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84773-12C0-4CDD-A8E4-4C0A482D93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E1F32-609E-4D3C-9422-56E1698A1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F04C2-ECCC-4541-9A0A-3ABF08A2AF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5CB04-B7C1-4614-99C0-620F95449D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57F5C-21BF-46FA-8E8E-F2831D6A46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BAF9A-B875-481A-B21C-1687E8DF6F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4CA800-DE92-493D-8F32-F188A7BCBF3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Современные аспекты терапии гестозов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В.М.Гурьева</a:t>
            </a:r>
          </a:p>
          <a:p>
            <a:pPr eaLnBrk="1" hangingPunct="1"/>
            <a:r>
              <a:rPr lang="ru-RU" sz="2800" smtClean="0"/>
              <a:t>Московский областной НИИ акушерства и гинекологаа</a:t>
            </a:r>
          </a:p>
        </p:txBody>
      </p:sp>
      <p:pic>
        <p:nvPicPr>
          <p:cNvPr id="15363" name="Picture 4" descr="IMG_369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lum bright="10000" contrast="12000"/>
          </a:blip>
          <a:srcRect/>
          <a:stretch>
            <a:fillRect/>
          </a:stretch>
        </p:blipFill>
        <p:spPr>
          <a:xfrm>
            <a:off x="0" y="-152400"/>
            <a:ext cx="9144000" cy="8839200"/>
          </a:xfr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Неотложные состояния в акушерстве и гинекологии</a:t>
            </a:r>
          </a:p>
          <a:p>
            <a:pPr algn="ctr"/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В.М.Гурьева</a:t>
            </a:r>
          </a:p>
          <a:p>
            <a:pPr algn="ctr"/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Московский областной НИИ </a:t>
            </a:r>
          </a:p>
          <a:p>
            <a:pPr algn="r"/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Акушерства и гинекологии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080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Клиническая картина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371600"/>
            <a:ext cx="8686800" cy="50292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Болевой синдром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Тошнота, рвота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Слабость</a:t>
            </a:r>
            <a:endParaRPr lang="en-US" sz="40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Головокружение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Сухость во рту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Дизурические расстройства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27463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Болевой синдром – один из наиболее частых симптомов гинекологических заболеваний, требующих оказания неотложной помощи</a:t>
            </a:r>
          </a:p>
        </p:txBody>
      </p:sp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23850" y="3716338"/>
            <a:ext cx="86407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Интенсивная боль внизу живота с иррадиацией ее в поясничную область, прямую кишку, внутреннюю поверхность бедра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Причины болевого синдрома</a:t>
            </a:r>
          </a:p>
        </p:txBody>
      </p:sp>
      <p:sp>
        <p:nvSpPr>
          <p:cNvPr id="26626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76400"/>
            <a:ext cx="8686800" cy="50292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Раздражение или воспаление брюшины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Спазм гладкой мускулатуры полых органов брюшной полости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Нарушение кровообращения в тех или иных органах брюшной полости</a:t>
            </a:r>
            <a:endParaRPr lang="en-US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Сдавление нервных сплетений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Дифференциальный диагноз</a:t>
            </a:r>
          </a:p>
        </p:txBody>
      </p:sp>
      <p:sp>
        <p:nvSpPr>
          <p:cNvPr id="27650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76400"/>
            <a:ext cx="8686800" cy="4200525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Анамнез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Острое или постепенное начало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Характер болевого синдрома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Повышение температуры тела</a:t>
            </a:r>
            <a:endParaRPr lang="en-US" sz="44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Болевой синдром при различных заболеваниях</a:t>
            </a:r>
          </a:p>
        </p:txBody>
      </p:sp>
      <p:graphicFrame>
        <p:nvGraphicFramePr>
          <p:cNvPr id="47142" name="Group 1062"/>
          <p:cNvGraphicFramePr>
            <a:graphicFrameLocks noGrp="1"/>
          </p:cNvGraphicFramePr>
          <p:nvPr>
            <p:ph type="tbl" idx="1"/>
          </p:nvPr>
        </p:nvGraphicFramePr>
        <p:xfrm>
          <a:off x="304800" y="914400"/>
          <a:ext cx="8686800" cy="5749926"/>
        </p:xfrm>
        <a:graphic>
          <a:graphicData uri="http://schemas.openxmlformats.org/drawingml/2006/table">
            <a:tbl>
              <a:tblPr/>
              <a:tblGrid>
                <a:gridCol w="4114800"/>
                <a:gridCol w="4572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Причина болей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Характер болевого синдрома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Трубная беременность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(по типу трубного аборта)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76762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Схваткообразные боли внизу живота, больше с пораженной стороны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76762F"/>
                        </a:gs>
                      </a:gsLst>
                      <a:lin ang="5400000" scaled="1"/>
                    </a:gradFill>
                  </a:tcPr>
                </a:tc>
              </a:tr>
              <a:tr h="179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Трубная беременность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(разрыв маточной трубы)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Внезапно появляющиеся острые боли внизу живота, часто сопровождающиеся тошнотой и рвотой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8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Перекрут ножки опухоли яичника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762F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Резкие боли внизу живота, часто сопровождающиеся тошнотой и рвотой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762F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Болевой синдром при различных заболеваниях</a:t>
            </a:r>
          </a:p>
        </p:txBody>
      </p:sp>
      <p:graphicFrame>
        <p:nvGraphicFramePr>
          <p:cNvPr id="48162" name="Group 1058"/>
          <p:cNvGraphicFramePr>
            <a:graphicFrameLocks noGrp="1"/>
          </p:cNvGraphicFramePr>
          <p:nvPr>
            <p:ph type="tbl" idx="1"/>
          </p:nvPr>
        </p:nvGraphicFramePr>
        <p:xfrm>
          <a:off x="304800" y="762000"/>
          <a:ext cx="8686800" cy="6071158"/>
        </p:xfrm>
        <a:graphic>
          <a:graphicData uri="http://schemas.openxmlformats.org/drawingml/2006/table">
            <a:tbl>
              <a:tblPr/>
              <a:tblGrid>
                <a:gridCol w="4114800"/>
                <a:gridCol w="4572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Причина болей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Характер болевого синдрома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Некроз миоматозного узла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76762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Постепенно нарастающие боли внизу живота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76762F"/>
                        </a:gs>
                      </a:gsLst>
                      <a:lin ang="5400000" scaled="1"/>
                    </a:gra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Острый аппендицит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Боли в правой подвзд.области, иногда начинающиеся в эпигастрии, а затем локализующиеся в правой подвздошной области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30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Перфоративная язва желудка или двенадцатиперстной кишки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762F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Интенсивные, внезапно возникающие («кинжальные») боли в верхних отделах живота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762F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Болевой синдром при различных заболеваниях</a:t>
            </a:r>
          </a:p>
        </p:txBody>
      </p:sp>
      <p:graphicFrame>
        <p:nvGraphicFramePr>
          <p:cNvPr id="49185" name="Group 1057"/>
          <p:cNvGraphicFramePr>
            <a:graphicFrameLocks noGrp="1"/>
          </p:cNvGraphicFramePr>
          <p:nvPr>
            <p:ph type="tbl" idx="1"/>
          </p:nvPr>
        </p:nvGraphicFramePr>
        <p:xfrm>
          <a:off x="304800" y="914400"/>
          <a:ext cx="8686800" cy="5578495"/>
        </p:xfrm>
        <a:graphic>
          <a:graphicData uri="http://schemas.openxmlformats.org/drawingml/2006/table">
            <a:tbl>
              <a:tblPr/>
              <a:tblGrid>
                <a:gridCol w="3200400"/>
                <a:gridCol w="5486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Причина болей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Характер болевого синдрома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2225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Почечная колика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76762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Острые приступообразные боли в боковых отделах живота. Иррадиация по внутренней поверхности бедер, в область половых органов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76762F"/>
                        </a:gs>
                      </a:gsLst>
                      <a:lin ang="5400000" scaled="1"/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Непроходимость кишечника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Острые схваткообразные боли. Давление на живот уменьшает их.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Тромбоз мезентериальных сосудов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762F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Резкие боли по всему животу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762F"/>
                        </a:gs>
                        <a:gs pos="100000">
                          <a:srgbClr val="FFFF66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91600" cy="9144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Болевой синдром при различных заболеваниях</a:t>
            </a:r>
          </a:p>
        </p:txBody>
      </p:sp>
      <p:graphicFrame>
        <p:nvGraphicFramePr>
          <p:cNvPr id="50205" name="Group 1053"/>
          <p:cNvGraphicFramePr>
            <a:graphicFrameLocks noGrp="1"/>
          </p:cNvGraphicFramePr>
          <p:nvPr>
            <p:ph type="tbl" idx="1"/>
          </p:nvPr>
        </p:nvGraphicFramePr>
        <p:xfrm>
          <a:off x="228600" y="1981200"/>
          <a:ext cx="8686800" cy="3703638"/>
        </p:xfrm>
        <a:graphic>
          <a:graphicData uri="http://schemas.openxmlformats.org/drawingml/2006/table">
            <a:tbl>
              <a:tblPr/>
              <a:tblGrid>
                <a:gridCol w="3200400"/>
                <a:gridCol w="5486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Причина болей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Характер болевого синдрома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50195"/>
                      </a:srgbClr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Перитонит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76762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Боли различной интенсивности и локализации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rgbClr val="76762F"/>
                        </a:gs>
                      </a:gsLst>
                      <a:lin ang="5400000" scaled="1"/>
                    </a:gradFill>
                  </a:tcPr>
                </a:tc>
              </a:tr>
              <a:tr h="179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Острый панкреатит, острый холецистит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Интенсивные боли в подложечной области с иррадиацией влево и за грудину. Опоясывающие боли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75"/>
            <a:ext cx="9144000" cy="10842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Перекрут ножки опухоли яичника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81075"/>
            <a:ext cx="8991600" cy="5688013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Как правило, есть анамнестические указания на наличие опухоли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Обычно провоцируется резкими переменами положения тела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Болевой синдром не связан с фазами менструального цикла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Остро появляются приступообразные боли внизу живота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Вздутие живота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Острый живот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084263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Нарушение кровоснабжения миоматозного узла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905000"/>
            <a:ext cx="8991600" cy="4114800"/>
          </a:xfrm>
        </p:spPr>
        <p:txBody>
          <a:bodyPr/>
          <a:lstStyle/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Наиболее частое осложнение миомы матки и возникает вследствие нарушения его питания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Боли внизу живота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Не связан с фазами менструального цикла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Субфебрильная температура тела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9604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неотложным состояниям в гинекологии относятся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19200"/>
            <a:ext cx="8610600" cy="3865563"/>
          </a:xfrm>
        </p:spPr>
        <p:txBody>
          <a:bodyPr/>
          <a:lstStyle/>
          <a:p>
            <a:pPr marL="609600" indent="-609600" algn="l"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FFFF00"/>
                </a:solidFill>
              </a:rPr>
              <a:t>Острые гинекологические заболевания, сопровождающиеся клиникой «острого живота»</a:t>
            </a:r>
          </a:p>
          <a:p>
            <a:pPr marL="609600" indent="-609600" algn="l"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FFFF00"/>
                </a:solidFill>
              </a:rPr>
              <a:t>Наружные кровотечения из половых путей</a:t>
            </a:r>
          </a:p>
          <a:p>
            <a:pPr marL="609600" indent="-609600" algn="l"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FFFF00"/>
                </a:solidFill>
              </a:rPr>
              <a:t>Острые воспалительные заболевания внутренних половых органов</a:t>
            </a:r>
          </a:p>
          <a:p>
            <a:pPr marL="609600" indent="-609600" eaLnBrk="1" hangingPunct="1"/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88" y="5084763"/>
            <a:ext cx="8785225" cy="15700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F66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Показана экстренная госпитализация в гинекологический стационар хирургического профиля или в многопрофильную больницу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Кровотечения являются основной причиной смерти как акушерских, так и гинекологических больных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67400"/>
            <a:ext cx="8534400" cy="7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40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 кровотечения в акушерстве и гинекологии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743200"/>
            <a:ext cx="8686800" cy="28956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Матка и ее придатки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Влагалище и наружные половые органы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Кровотечения могут быть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38400"/>
            <a:ext cx="8686800" cy="3733800"/>
          </a:xfrm>
        </p:spPr>
        <p:txBody>
          <a:bodyPr/>
          <a:lstStyle/>
          <a:p>
            <a:pPr marL="609600" indent="-609600" algn="l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Внутренними (излитие крови в брюшную полость)</a:t>
            </a:r>
          </a:p>
          <a:p>
            <a:pPr marL="609600" indent="-609600" algn="l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Наружными (кровянистые ведения из половых путей)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4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Причины внутренних кровотечений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38400"/>
            <a:ext cx="8686800" cy="3352800"/>
          </a:xfrm>
        </p:spPr>
        <p:txBody>
          <a:bodyPr/>
          <a:lstStyle/>
          <a:p>
            <a:pPr marL="609600" indent="-609600" algn="l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Внематочная беременность</a:t>
            </a:r>
          </a:p>
          <a:p>
            <a:pPr marL="609600" indent="-609600" algn="l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Апоплексия яичника</a:t>
            </a:r>
          </a:p>
          <a:p>
            <a:pPr marL="609600" indent="-609600" algn="l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Перфорация матки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4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24384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Внематочная беременность – расположение плодного яйца вне полости матки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52800"/>
            <a:ext cx="8305800" cy="1905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Частота – от 0,8 до 2,4% среди всех беременностей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0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Внематочная беременность</a:t>
            </a:r>
          </a:p>
        </p:txBody>
      </p:sp>
      <p:sp>
        <p:nvSpPr>
          <p:cNvPr id="39938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762000" y="1981200"/>
            <a:ext cx="3810000" cy="4114800"/>
          </a:xfrm>
        </p:spPr>
      </p:sp>
      <p:sp>
        <p:nvSpPr>
          <p:cNvPr id="3993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39940" name="Picture 5" descr="D:\conferens\kafedra_FUV\ris\ris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7543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Внематочная беременность </a:t>
            </a:r>
            <a:b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разрыве маточной трубы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600200"/>
            <a:ext cx="8305800" cy="51054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Острое начало на фоне общего благополучия, задержки менструации 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Сильные боли внизу живота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Снижение АД, частый пульс, холодный пот, возможна потеря сознания, коллаптоидное состояние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Тошнота, бледность кожных покровов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Положительные симптомы раздражения брюшины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Внематочная беременность</a:t>
            </a:r>
            <a:b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течении по типу трубного аборта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8305800" cy="37338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Приступообразные боли внизу живота (чаще на стороне поражения) 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Кровянистые ведения из половых путей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Клинические признаки беременности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Медленное развитие заболевания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Апоплексия яичника</a:t>
            </a:r>
            <a:b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(разрыв желтого тела)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Острые интенсивные боли в животе появляются в середине или во второй половине менструального цикла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Слабость, головокружение, тошнота, иногда рвота, холодный пот, обморочное состояние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Тахикардия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Симптомы раздражения брюшины, может быть вздутие живота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Перфорация матки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81200"/>
            <a:ext cx="8305800" cy="3810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Происходит при медицинских или криминальных внутриматочных вмешательствах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Клинические признаки нарастающего внутреннего кровотечения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Перитонеальные симптомы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5888"/>
            <a:ext cx="9144000" cy="103663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Симптоматика при неотложных состояниях в гинекологии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125538"/>
            <a:ext cx="8686800" cy="57324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00"/>
                </a:solidFill>
              </a:rPr>
              <a:t>Основные</a:t>
            </a:r>
          </a:p>
          <a:p>
            <a:pPr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Болевой синдром</a:t>
            </a:r>
          </a:p>
          <a:p>
            <a:pPr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Кровянистые выделения из половых путей</a:t>
            </a:r>
          </a:p>
          <a:p>
            <a:pPr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«Острый» живот</a:t>
            </a:r>
          </a:p>
          <a:p>
            <a:pPr eaLnBrk="1" hangingPunct="1"/>
            <a:r>
              <a:rPr lang="ru-RU" sz="2800" b="1" smtClean="0">
                <a:solidFill>
                  <a:srgbClr val="FFFF00"/>
                </a:solidFill>
              </a:rPr>
              <a:t>Дополнительно</a:t>
            </a:r>
          </a:p>
          <a:p>
            <a:pPr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Тошнота, рвота</a:t>
            </a:r>
          </a:p>
          <a:p>
            <a:pPr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Слабость, головокружение</a:t>
            </a:r>
          </a:p>
          <a:p>
            <a:pPr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Коллаптоидное состояние</a:t>
            </a:r>
          </a:p>
          <a:p>
            <a:pPr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Сухость во рту</a:t>
            </a:r>
          </a:p>
          <a:p>
            <a:pPr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Дизурические расстройства</a:t>
            </a:r>
          </a:p>
          <a:p>
            <a:pPr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Повышение температуры тела</a:t>
            </a:r>
          </a:p>
          <a:p>
            <a:pPr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Наружные кровотечения</a:t>
            </a:r>
            <a:b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 половых путей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305800" cy="4953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Самопроизвольный аборт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Дисфункциональные маточные кровотечения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Миома матки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Травма половых органов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Внематочная беременность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Рак тела и шейки матки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Острые воспалительные заболевания половых органов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8991600" cy="1447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Кровянистые выделения в первой половине беременности (до 20 недель)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362200"/>
            <a:ext cx="8839200" cy="25146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Прерывание беременности (угрожающий аборт, начавшийся аборт, аборт в ходу) 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Полный и неполный аборт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Самопроизвольный аборт</a:t>
            </a:r>
          </a:p>
        </p:txBody>
      </p:sp>
      <p:sp>
        <p:nvSpPr>
          <p:cNvPr id="47106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4710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7108" name="Picture 5" descr="D:\conferens\kafedra_FUV\ris\ri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67818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1295400" y="914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Угрожающий аборт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724400" y="914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Аборт в ходу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Дисфункциональные маточные кровотечения могут быть обусловлены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438400"/>
            <a:ext cx="8305800" cy="40386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Персистенцией фолликула (чаще в репродуктивном возрасте)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Гиперпластическими процессами эндометрия (чаще в пременопаузальном возрасте)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Воспалительными заболеваниями женских половых органов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Миома матки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752600"/>
            <a:ext cx="8686800" cy="46482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Доброкачественная опухоль, развивающаяся из гладких мышечных волокон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Интерстициальное, субсерозное и субмукозное расположение миомы матки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Миома матки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305800" cy="47244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Наиболее частый симптом - кровотечение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При больших размерах опухоли – признаки сдавления смежных органов (кишечника, мочевого пузыря, мочеточника)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Миома матки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305800" cy="47244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Кровотечение, как правило, связано с менструацией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Приводят к развитию вторичной анемии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Причиной кровянистых выделений из половых путей могут быть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8305800" cy="2667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Рак шейки матки (встречается в 10 раз чаще, чем рак тела матки)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Рак тела матки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Рак шейки и тела матки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305800" cy="3429000"/>
          </a:xfrm>
        </p:spPr>
        <p:txBody>
          <a:bodyPr/>
          <a:lstStyle/>
          <a:p>
            <a:pPr marL="609600" indent="-609600" eaLnBrk="1" hangingPunct="1"/>
            <a:r>
              <a:rPr lang="ru-RU" sz="4000" b="1" u="sng" smtClean="0">
                <a:solidFill>
                  <a:srgbClr val="FFFF00"/>
                </a:solidFill>
              </a:rPr>
              <a:t>Кровянистые выделения</a:t>
            </a:r>
            <a:r>
              <a:rPr lang="ru-RU" sz="4000" b="1" smtClean="0">
                <a:solidFill>
                  <a:srgbClr val="FFFF00"/>
                </a:solidFill>
              </a:rPr>
              <a:t> 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Не связаны с менструальным циклом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Могут появляться в менопаузе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524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Причины кровотечений из наружних половых органов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305800" cy="44196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Травмы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Послеоперационные осложнения (кровотечение из культи влагалища после экстирпации матки)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Злокачественные заболевания вульвы и влагалища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Причины болевого синдрома</a:t>
            </a:r>
          </a:p>
        </p:txBody>
      </p:sp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76400"/>
            <a:ext cx="8686800" cy="50292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Раздражение или воспаление брюшины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Спазм гладкой мускулатуры полых органов брюшной полости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Нарушение кровообращения в тех или иных органах брюшной полости</a:t>
            </a:r>
            <a:endParaRPr lang="en-US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Сдавление нервных сплетений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Травмы половых органов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305800" cy="4953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Возникают в результате насильственного полового акта или падения на острые предметы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Первая помощь – создание покоя, местное применение холода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Лечение – консервативное или хирургическое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24384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Лечебные мероприятия при гинекологических кровотечениях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895600"/>
            <a:ext cx="8305800" cy="32004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Холод на низ живота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Прижатие аорты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Тампонада влагалища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Клинические признаки острой кровопотери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133600"/>
            <a:ext cx="8686800" cy="38862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Снижение артериального давления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Тахикардия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Бледность кожных покровов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Похолодание конечностей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Холодный пот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288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Факторы, снижающие толерантность к кровопотере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133600"/>
            <a:ext cx="8686800" cy="4191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Пожилой возраст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Сердечно-сосудистые заболевания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Исходная анемия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chemeClr val="bg1"/>
                </a:solidFill>
              </a:rPr>
              <a:t>Степени шока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ph idx="4294967295"/>
          </p:nvPr>
        </p:nvGraphicFramePr>
        <p:xfrm>
          <a:off x="0" y="838200"/>
          <a:ext cx="9144000" cy="5503863"/>
        </p:xfrm>
        <a:graphic>
          <a:graphicData uri="http://schemas.openxmlformats.org/drawingml/2006/table">
            <a:tbl>
              <a:tblPr/>
              <a:tblGrid>
                <a:gridCol w="1295400"/>
                <a:gridCol w="3886200"/>
                <a:gridCol w="1905000"/>
                <a:gridCol w="2057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Степень шока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Клинические проявления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Снижение ОЦК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(в %%)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Кровопотеря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Не выражен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Отсутствуют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Не более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До 500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Легкая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Минимальная тахикардия, снижение АД, признаки периферической вазоконстрикции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На 15-25%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750-1250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57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Средняя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Тахикардия до 120 уд/мин, снижение пульсового давления, сист. АД 90-100 мм рт.ст., беспокойство, потливость, олигурия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На 25-35%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1250-1750 мл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Тяжелая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Тахикардия более 120 уд/мин, сист. АД ниже 60 мм рт.ст., часто не определяется, ступор, резкая бледность, анурия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Более 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Более 1750 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2192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3399"/>
                </a:solidFill>
              </a:rPr>
              <a:t>Помощь больным с острой кровопотерей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95600"/>
            <a:ext cx="7772400" cy="28194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99FF33"/>
                </a:solidFill>
              </a:rPr>
              <a:t>Возмещение кровопотери</a:t>
            </a:r>
          </a:p>
          <a:p>
            <a:pPr eaLnBrk="1" hangingPunct="1"/>
            <a:r>
              <a:rPr lang="ru-RU" sz="4800" b="1" i="1" smtClean="0">
                <a:solidFill>
                  <a:srgbClr val="99FF33"/>
                </a:solidFill>
              </a:rPr>
              <a:t>Остановка кровотечения</a:t>
            </a:r>
          </a:p>
          <a:p>
            <a:pPr eaLnBrk="1" hangingPunct="1"/>
            <a:endParaRPr lang="ru-RU" b="1" i="1" smtClean="0">
              <a:solidFill>
                <a:srgbClr val="99FF33"/>
              </a:solidFill>
            </a:endParaRPr>
          </a:p>
          <a:p>
            <a:pPr eaLnBrk="1" hangingPunct="1"/>
            <a:endParaRPr lang="ru-RU" b="1" i="1" smtClean="0">
              <a:solidFill>
                <a:srgbClr val="99FF33"/>
              </a:solidFill>
            </a:endParaRPr>
          </a:p>
          <a:p>
            <a:pPr eaLnBrk="1" hangingPunct="1">
              <a:buFontTx/>
              <a:buNone/>
            </a:pPr>
            <a:endParaRPr lang="ru-RU" b="1" i="1" smtClean="0">
              <a:solidFill>
                <a:srgbClr val="99FF33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71450"/>
            <a:ext cx="9144000" cy="1828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Основы инфузионной терапии при острой кровопотере у акушерских и гинекологических больных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" y="1412875"/>
            <a:ext cx="8991600" cy="5373688"/>
          </a:xfrm>
        </p:spPr>
        <p:txBody>
          <a:bodyPr/>
          <a:lstStyle/>
          <a:p>
            <a:pPr marL="609600" indent="-609600" eaLnBrk="1" hangingPunct="1"/>
            <a:r>
              <a:rPr lang="ru-RU" sz="3600" b="1" u="sng" smtClean="0">
                <a:solidFill>
                  <a:srgbClr val="FFFF00"/>
                </a:solidFill>
              </a:rPr>
              <a:t>Восстановление системной гемодинамики</a:t>
            </a:r>
          </a:p>
          <a:p>
            <a:pPr marL="609600" indent="-609600" eaLnBrk="1" hangingPunct="1"/>
            <a:r>
              <a:rPr lang="ru-RU" sz="2400" b="1" u="sng" smtClean="0">
                <a:solidFill>
                  <a:srgbClr val="FFFF00"/>
                </a:solidFill>
              </a:rPr>
              <a:t>На догоспитальном этапе</a:t>
            </a:r>
            <a:r>
              <a:rPr lang="ru-RU" sz="2400" b="1" smtClean="0">
                <a:solidFill>
                  <a:srgbClr val="FFFF00"/>
                </a:solidFill>
              </a:rPr>
              <a:t>  </a:t>
            </a:r>
          </a:p>
          <a:p>
            <a:pPr marL="609600" indent="-609600" algn="l" eaLnBrk="1" hangingPunct="1">
              <a:buFontTx/>
              <a:buChar char="•"/>
            </a:pPr>
            <a:r>
              <a:rPr lang="ru-RU" b="1" i="1" smtClean="0">
                <a:solidFill>
                  <a:srgbClr val="FFFF00"/>
                </a:solidFill>
              </a:rPr>
              <a:t>Растворы гидроксиэтилированного крахмала (стабизол, рефортан, </a:t>
            </a:r>
            <a:r>
              <a:rPr lang="en-US" b="1" i="1" smtClean="0">
                <a:solidFill>
                  <a:srgbClr val="FFFF00"/>
                </a:solidFill>
              </a:rPr>
              <a:t>HAES-sterile</a:t>
            </a:r>
            <a:r>
              <a:rPr lang="ru-RU" b="1" i="1" smtClean="0">
                <a:solidFill>
                  <a:srgbClr val="FFFF00"/>
                </a:solidFill>
              </a:rPr>
              <a:t> и др.</a:t>
            </a:r>
            <a:r>
              <a:rPr lang="en-US" b="1" i="1" smtClean="0">
                <a:solidFill>
                  <a:srgbClr val="FFFF00"/>
                </a:solidFill>
              </a:rPr>
              <a:t>)</a:t>
            </a:r>
            <a:r>
              <a:rPr lang="ru-RU" b="1" i="1" smtClean="0">
                <a:solidFill>
                  <a:srgbClr val="FFFF00"/>
                </a:solidFill>
              </a:rPr>
              <a:t> из расчета 20 мл/кг веса тела</a:t>
            </a:r>
          </a:p>
          <a:p>
            <a:pPr marL="609600" indent="-609600" algn="l" eaLnBrk="1" hangingPunct="1">
              <a:buFontTx/>
              <a:buChar char="•"/>
            </a:pPr>
            <a:r>
              <a:rPr lang="ru-RU" b="1" i="1" smtClean="0">
                <a:solidFill>
                  <a:srgbClr val="FFFF00"/>
                </a:solidFill>
              </a:rPr>
              <a:t>Кристаллоиды </a:t>
            </a:r>
          </a:p>
          <a:p>
            <a:pPr marL="609600" indent="-609600" eaLnBrk="1" hangingPunct="1"/>
            <a:r>
              <a:rPr lang="ru-RU" sz="2400" b="1" smtClean="0">
                <a:solidFill>
                  <a:srgbClr val="FFFF00"/>
                </a:solidFill>
              </a:rPr>
              <a:t>На госпитальном этапе</a:t>
            </a:r>
          </a:p>
          <a:p>
            <a:pPr marL="609600" indent="-609600" algn="l" eaLnBrk="1" hangingPunct="1">
              <a:buFontTx/>
              <a:buChar char="•"/>
            </a:pPr>
            <a:r>
              <a:rPr lang="ru-RU" sz="3000" b="1" i="1" smtClean="0">
                <a:solidFill>
                  <a:srgbClr val="FFFF00"/>
                </a:solidFill>
              </a:rPr>
              <a:t>Заместительная терапия (свежезамороженная плазма, альбумин, эритроцитарная масса)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991600" cy="8382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Тромбоэмболия легочной артерии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8763000" cy="5181600"/>
          </a:xfrm>
        </p:spPr>
        <p:txBody>
          <a:bodyPr/>
          <a:lstStyle/>
          <a:p>
            <a:pPr marL="609600" indent="-609600" algn="just" eaLnBrk="1" hangingPunct="1"/>
            <a:r>
              <a:rPr lang="ru-RU" b="1" smtClean="0">
                <a:solidFill>
                  <a:srgbClr val="FFFF00"/>
                </a:solidFill>
              </a:rPr>
              <a:t>	</a:t>
            </a:r>
            <a:r>
              <a:rPr lang="ru-RU" sz="3600" b="1" smtClean="0">
                <a:solidFill>
                  <a:srgbClr val="FFFF00"/>
                </a:solidFill>
              </a:rPr>
              <a:t>Критическое состояние, обусловленное попаданием тромба в легочные сосуды с развитием симптомокомплекса шока смешанного генеза вплодь до остановки сердечной деятельности, острой дыхательной недостаточности и острого ДВС-синдрома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991600" cy="8382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Тромбоэмболия легочной артерии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	Симптоматика:</a:t>
            </a:r>
          </a:p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Внезапная необъяснимая одышка</a:t>
            </a:r>
          </a:p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Боль в грудной клетке</a:t>
            </a:r>
          </a:p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Кашель</a:t>
            </a:r>
          </a:p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Кровохарканье</a:t>
            </a:r>
          </a:p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Возможна кратковременная потеря сознания</a:t>
            </a:r>
          </a:p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Быстрое нарастание симптомов правожелудочковой недостаточности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175"/>
            <a:ext cx="8991600" cy="8382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Илеофеморальный тромбоз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92150"/>
            <a:ext cx="9144000" cy="5761038"/>
          </a:xfrm>
        </p:spPr>
        <p:txBody>
          <a:bodyPr/>
          <a:lstStyle/>
          <a:p>
            <a:pPr marL="449263" indent="-273050" algn="just" eaLnBrk="1" hangingPunct="1">
              <a:buFont typeface="Wingdings" pitchFamily="2" charset="2"/>
              <a:buChar char="u"/>
            </a:pPr>
            <a:r>
              <a:rPr lang="ru-RU" sz="3000" b="1" smtClean="0">
                <a:solidFill>
                  <a:srgbClr val="FFFF66"/>
                </a:solidFill>
              </a:rPr>
              <a:t>Частым клиническим проявлением илеофеморального (подвздошно-бедренного) флеботромбоза является боль в конечности (в ряде клинических ситуаций болей не наблюдается). </a:t>
            </a:r>
          </a:p>
          <a:p>
            <a:pPr marL="449263" indent="-273050" algn="just" eaLnBrk="1" hangingPunct="1">
              <a:buFont typeface="Wingdings" pitchFamily="2" charset="2"/>
              <a:buChar char="u"/>
            </a:pPr>
            <a:r>
              <a:rPr lang="ru-RU" sz="3000" b="1" smtClean="0">
                <a:solidFill>
                  <a:srgbClr val="FFFF66"/>
                </a:solidFill>
              </a:rPr>
              <a:t>Несколько позднее - </a:t>
            </a:r>
            <a:r>
              <a:rPr lang="ru-RU" sz="3000" b="1" u="sng" smtClean="0">
                <a:solidFill>
                  <a:srgbClr val="FFFF66"/>
                </a:solidFill>
              </a:rPr>
              <a:t>отёчность нижней конечности</a:t>
            </a:r>
            <a:r>
              <a:rPr lang="ru-RU" sz="3000" b="1" smtClean="0">
                <a:solidFill>
                  <a:srgbClr val="FFFF66"/>
                </a:solidFill>
              </a:rPr>
              <a:t>, при этом отёк может быть довольно значительным и </a:t>
            </a:r>
            <a:r>
              <a:rPr lang="ru-RU" sz="3000" b="1" u="sng" smtClean="0">
                <a:solidFill>
                  <a:srgbClr val="FFFF66"/>
                </a:solidFill>
              </a:rPr>
              <a:t>односторонним</a:t>
            </a:r>
            <a:r>
              <a:rPr lang="ru-RU" sz="3000" b="1" smtClean="0">
                <a:solidFill>
                  <a:srgbClr val="FFFF66"/>
                </a:solidFill>
              </a:rPr>
              <a:t>. </a:t>
            </a:r>
          </a:p>
          <a:p>
            <a:pPr marL="449263" indent="-273050" algn="just" eaLnBrk="1" hangingPunct="1">
              <a:buFont typeface="Wingdings" pitchFamily="2" charset="2"/>
              <a:buChar char="u"/>
            </a:pPr>
            <a:r>
              <a:rPr lang="ru-RU" sz="3000" b="1" smtClean="0">
                <a:solidFill>
                  <a:srgbClr val="FFFF66"/>
                </a:solidFill>
              </a:rPr>
              <a:t>Часто - изменение цвета пораженной конечности (синюшный или багровый оттенок), а также повышение температуры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15888"/>
            <a:ext cx="9144000" cy="13335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болевого синдрома у гинекологических больных</a:t>
            </a:r>
          </a:p>
        </p:txBody>
      </p:sp>
      <p:sp>
        <p:nvSpPr>
          <p:cNvPr id="19458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76400"/>
            <a:ext cx="8686800" cy="50292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Раздражение или воспаление брюшины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Спазм гладкой мускулатуры полых органов брюшной полости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Нарушение кровообращения в тех или иных органах брюшной полости</a:t>
            </a:r>
            <a:endParaRPr lang="en-US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Сдавление нервных сплетений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991600" cy="8382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Тромбоэмболия легочной артерии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	</a:t>
            </a:r>
            <a:r>
              <a:rPr lang="ru-RU" sz="4000" b="1" smtClean="0">
                <a:solidFill>
                  <a:srgbClr val="FFFF00"/>
                </a:solidFill>
              </a:rPr>
              <a:t>Частота у беременных – 0,018-0,29%</a:t>
            </a:r>
          </a:p>
          <a:p>
            <a:pPr marL="609600" indent="-609600" eaLnBrk="1" hangingPunct="1"/>
            <a:r>
              <a:rPr lang="ru-RU" sz="4000" b="1" smtClean="0">
                <a:solidFill>
                  <a:srgbClr val="FFFF00"/>
                </a:solidFill>
              </a:rPr>
              <a:t>При послеродовых тромбофлебитах – 10%</a:t>
            </a:r>
          </a:p>
          <a:p>
            <a:pPr marL="609600" indent="-609600" eaLnBrk="1" hangingPunct="1"/>
            <a:r>
              <a:rPr lang="ru-RU" sz="4000" b="1" smtClean="0">
                <a:solidFill>
                  <a:srgbClr val="FFFF00"/>
                </a:solidFill>
              </a:rPr>
              <a:t>Летальный исход при ТЭЛА после родов – 0,03%, после кесарева сечения – </a:t>
            </a:r>
          </a:p>
          <a:p>
            <a:pPr marL="609600" indent="-609600" eaLnBrk="1" hangingPunct="1"/>
            <a:r>
              <a:rPr lang="ru-RU" sz="4000" b="1" smtClean="0">
                <a:solidFill>
                  <a:srgbClr val="FFFF00"/>
                </a:solidFill>
              </a:rPr>
              <a:t>1,3-1,7%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88913"/>
            <a:ext cx="8991600" cy="14001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Тромбоэмболия легочной артерии, илеофеморальный тромбоз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4000" cy="4343400"/>
          </a:xfrm>
        </p:spPr>
        <p:txBody>
          <a:bodyPr/>
          <a:lstStyle/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	</a:t>
            </a:r>
            <a:r>
              <a:rPr lang="ru-RU" sz="4000" b="1" smtClean="0">
                <a:solidFill>
                  <a:srgbClr val="FFFF00"/>
                </a:solidFill>
              </a:rPr>
              <a:t>Группа риска в акушерстве:</a:t>
            </a:r>
          </a:p>
          <a:p>
            <a:pPr marL="609600" indent="-609600" eaLnBrk="1" hangingPunct="1"/>
            <a:r>
              <a:rPr lang="ru-RU" sz="4000" b="1" smtClean="0">
                <a:solidFill>
                  <a:srgbClr val="FFFF00"/>
                </a:solidFill>
              </a:rPr>
              <a:t>Варикозное расширение вен ног, ожирение, заболевания сердца, инфекции, гестоз, многоводие, многоплодие, АФС, врожденные тромбофилии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-26988"/>
            <a:ext cx="8991600" cy="147161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Тромбоэмболия легочной артерии, илеофеморальный тромбоз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4000" cy="4343400"/>
          </a:xfrm>
        </p:spPr>
        <p:txBody>
          <a:bodyPr/>
          <a:lstStyle/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	</a:t>
            </a:r>
            <a:r>
              <a:rPr lang="ru-RU" sz="4400" b="1" smtClean="0">
                <a:solidFill>
                  <a:srgbClr val="FFFF00"/>
                </a:solidFill>
              </a:rPr>
              <a:t>Группа риска в гинекологии:</a:t>
            </a:r>
          </a:p>
          <a:p>
            <a:pPr marL="609600" indent="-609600" eaLnBrk="1" hangingPunct="1"/>
            <a:r>
              <a:rPr lang="ru-RU" sz="4400" b="1" smtClean="0">
                <a:solidFill>
                  <a:srgbClr val="FFFF00"/>
                </a:solidFill>
              </a:rPr>
              <a:t>При злокачественных новообразованиях, септических состояниях, гормональной терапии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991600" cy="9906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Помощь на догоспитальном этапе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8839200" cy="42672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Немедленная госпитализация в стационар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Начало проведения противошоковой терапии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40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700"/>
            <a:ext cx="9251950" cy="679450"/>
          </a:xfrm>
        </p:spPr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Неотложные состояния в акушерстве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620713"/>
            <a:ext cx="8785225" cy="61214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000" b="1" smtClean="0">
                <a:solidFill>
                  <a:srgbClr val="FFFF00"/>
                </a:solidFill>
              </a:rPr>
              <a:t>Кровянистые выделения из половых путей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000" b="1" smtClean="0">
                <a:solidFill>
                  <a:srgbClr val="FFFF00"/>
                </a:solidFill>
              </a:rPr>
              <a:t>Преждевременная отслойка нормально расположенной плаценты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000" b="1" smtClean="0">
                <a:solidFill>
                  <a:srgbClr val="FFFF00"/>
                </a:solidFill>
              </a:rPr>
              <a:t>Кровотечение при предлежании плаценты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000" b="1" smtClean="0">
                <a:solidFill>
                  <a:srgbClr val="FFFF00"/>
                </a:solidFill>
              </a:rPr>
              <a:t>Угроза  преждевременных родов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000" b="1" smtClean="0">
                <a:solidFill>
                  <a:srgbClr val="FFFF00"/>
                </a:solidFill>
              </a:rPr>
              <a:t>Роды (срочные и преждевременные)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000" b="1" smtClean="0">
                <a:solidFill>
                  <a:srgbClr val="FFFF00"/>
                </a:solidFill>
              </a:rPr>
              <a:t>Излитие вод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000" b="1" smtClean="0">
                <a:solidFill>
                  <a:srgbClr val="FFFF00"/>
                </a:solidFill>
              </a:rPr>
              <a:t>Антенатальная гибель плода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000" b="1" smtClean="0">
                <a:solidFill>
                  <a:srgbClr val="FFFF00"/>
                </a:solidFill>
              </a:rPr>
              <a:t>Гипертензивные осложнения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000" b="1" smtClean="0">
                <a:solidFill>
                  <a:srgbClr val="FFFF00"/>
                </a:solidFill>
              </a:rPr>
              <a:t>Судорожный синдром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000" b="1" smtClean="0">
                <a:solidFill>
                  <a:srgbClr val="FFFF00"/>
                </a:solidFill>
              </a:rPr>
              <a:t>Повышенная судорожная готовность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9050" y="188913"/>
            <a:ext cx="9251950" cy="1447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Кровянистые выделения во второй половине беременности </a:t>
            </a:r>
            <a:b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(более 22 недель)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60575"/>
            <a:ext cx="8839200" cy="4572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Угроза  преждевременных родов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Предлежание плаценты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Преждевременная отслойка нормально расположенной плаценты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75"/>
            <a:ext cx="9251950" cy="1447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Преждевременные роды</a:t>
            </a:r>
            <a:b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Срок беременности – 22-36 недель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773238"/>
            <a:ext cx="8839200" cy="4572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Повышенная сократительная активность матки 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Родовая деятельность (4 и более схваток за 20 минут)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Сукровичные выделения из половых путей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Подтекание околоплодных вод (не обязательно)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700" y="115888"/>
            <a:ext cx="9251950" cy="3025775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Медицинская помощь женщинам при преждевременных родах должна оказываться в соответствии с клиническим протоколом, утвержденным методическим письмом Минздрава России № 15-4/10/2-12700 </a:t>
            </a:r>
            <a:br>
              <a:rPr lang="ru-RU" sz="3200" b="1" smtClean="0">
                <a:solidFill>
                  <a:schemeClr val="bg1"/>
                </a:solidFill>
              </a:rPr>
            </a:br>
            <a:r>
              <a:rPr lang="ru-RU" sz="3200" b="1" smtClean="0">
                <a:solidFill>
                  <a:schemeClr val="bg1"/>
                </a:solidFill>
              </a:rPr>
              <a:t>от 16.12.11 г.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141663"/>
            <a:ext cx="8839200" cy="33115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Медицинская помощь новорожденным, интенсивная терапия и выхаживание детей с экстремально низкой и очень низкой массой тела должна оказываться в соответствии с клиническим протоколом, утвержденным методическим письмом МЗСР РФ №  15-0/10/2-11336 от 16.11.2011г.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700" y="115888"/>
            <a:ext cx="9251950" cy="3025775"/>
          </a:xfrm>
        </p:spPr>
        <p:txBody>
          <a:bodyPr/>
          <a:lstStyle/>
          <a:p>
            <a:r>
              <a:rPr lang="ru-RU" sz="3200" b="1" i="1" smtClean="0">
                <a:solidFill>
                  <a:schemeClr val="bg1"/>
                </a:solidFill>
              </a:rPr>
              <a:t>Беременные из группы риска рождения ребенка с массой тела менее 1500 грамм (срок беременности менее 34 недель) должны быть переведены в стационар 3-го уровня антенатально. </a:t>
            </a:r>
            <a:endParaRPr lang="ru-RU" sz="3200" b="1" smtClean="0">
              <a:solidFill>
                <a:schemeClr val="bg1"/>
              </a:solidFill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141663"/>
            <a:ext cx="8839200" cy="33115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Медицинская помощь, в том числе интенсивная терапия и выхаживание новорожденных оказывается всем детям, родившимся после 22 недель беременности, в том числе и детям с экстремально низкой и очень низкой массой тела (500-1000 гр)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9050" y="188913"/>
            <a:ext cx="9251950" cy="17272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Лечебные мероприятия на догоспитальном этапе (преждевременные роды)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89138"/>
            <a:ext cx="9018588" cy="4752975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Профилактика РДС-синдрома (при сроке менее 34 недель) – 4 мг дексаметазона или дексазона в/м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При наличии родовой деятельности – инфузия сульфата магния 25% 1-1,5 г/час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Возможно применение баралгина в/венно или в/мышечно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неотложных состояний в гинекологии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19200"/>
            <a:ext cx="8610600" cy="5410200"/>
          </a:xfrm>
        </p:spPr>
        <p:txBody>
          <a:bodyPr/>
          <a:lstStyle/>
          <a:p>
            <a:pPr marL="609600" indent="-609600" eaLnBrk="1" hangingPunct="1"/>
            <a:r>
              <a:rPr lang="ru-RU" sz="3600" b="1" smtClean="0">
                <a:solidFill>
                  <a:srgbClr val="FFFF00"/>
                </a:solidFill>
              </a:rPr>
              <a:t>Гинекологические заболевания, сопровождающиеся клиникой «острого живота»</a:t>
            </a:r>
          </a:p>
          <a:p>
            <a:pPr marL="609600" indent="-609600" eaLnBrk="1" hangingPunct="1"/>
            <a:r>
              <a:rPr lang="ru-RU" sz="3600" b="1" smtClean="0">
                <a:solidFill>
                  <a:srgbClr val="FFFF00"/>
                </a:solidFill>
              </a:rPr>
              <a:t>Внутренние кровотечения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Внематочная беременность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Апоплексия яичника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Перфорация матки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713"/>
            <a:ext cx="8991600" cy="990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chemeClr val="bg1"/>
                </a:solidFill>
              </a:rPr>
              <a:t>Предлежание плаценты</a:t>
            </a:r>
          </a:p>
        </p:txBody>
      </p:sp>
      <p:pic>
        <p:nvPicPr>
          <p:cNvPr id="7577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738" y="0"/>
            <a:ext cx="3886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75" y="2349500"/>
            <a:ext cx="8839200" cy="4319588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Частота – 0,2-0,6% </a:t>
            </a:r>
            <a:r>
              <a:rPr lang="en-US" sz="2800" b="1" smtClean="0">
                <a:solidFill>
                  <a:srgbClr val="FFFF00"/>
                </a:solidFill>
              </a:rPr>
              <a:t> </a:t>
            </a:r>
            <a:r>
              <a:rPr lang="ru-RU" sz="2800" b="1" smtClean="0">
                <a:solidFill>
                  <a:srgbClr val="FFFF00"/>
                </a:solidFill>
              </a:rPr>
              <a:t>от </a:t>
            </a:r>
            <a:r>
              <a:rPr lang="en-US" sz="2800" b="1" smtClean="0">
                <a:solidFill>
                  <a:srgbClr val="FFFF00"/>
                </a:solidFill>
              </a:rPr>
              <a:t> </a:t>
            </a:r>
            <a:r>
              <a:rPr lang="ru-RU" sz="2800" b="1" smtClean="0">
                <a:solidFill>
                  <a:srgbClr val="FFFF00"/>
                </a:solidFill>
              </a:rPr>
              <a:t>всех </a:t>
            </a:r>
            <a:r>
              <a:rPr lang="en-US" sz="2800" b="1" smtClean="0">
                <a:solidFill>
                  <a:srgbClr val="FFFF00"/>
                </a:solidFill>
              </a:rPr>
              <a:t> </a:t>
            </a:r>
            <a:r>
              <a:rPr lang="ru-RU" sz="2800" b="1" smtClean="0"/>
              <a:t>родов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Диагностика – клиническая и </a:t>
            </a:r>
            <a:r>
              <a:rPr lang="ru-RU" sz="2800" b="1" u="sng" smtClean="0">
                <a:solidFill>
                  <a:srgbClr val="FFFF00"/>
                </a:solidFill>
              </a:rPr>
              <a:t>ультразвуковая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Клиническая – яркие кровянистые выделения из половых путей, повторяющиеся, при отсутствии болевого синдрома и нормальном тонусе матки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Может быть: гипотрофия плода, высокое расположение предлежащей части плода, косое или поперечное положение плода, иногда тазовое предлежание плода. 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28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9906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</a:rPr>
              <a:t>Предлежание плаценты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989138"/>
            <a:ext cx="8839200" cy="39973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Беременные с подозрением на предлежание плаценты должны быть госпитализированы в акушерский стационар в экстренном порядке</a:t>
            </a:r>
          </a:p>
          <a:p>
            <a:pPr algn="just" eaLnBrk="1" hangingPunct="1">
              <a:buFontTx/>
              <a:buChar char="•"/>
            </a:pPr>
            <a:endParaRPr lang="ru-RU" sz="2800" b="1" smtClean="0">
              <a:solidFill>
                <a:srgbClr val="FFFF00"/>
              </a:solidFill>
            </a:endParaRPr>
          </a:p>
          <a:p>
            <a:pPr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9050" y="188913"/>
            <a:ext cx="9251950" cy="17272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Лечебные мероприятия на догоспитальном этапе (предлежание плаценты)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89138"/>
            <a:ext cx="9018588" cy="4752975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Профилактика РДС-синдрома (при сроке менее 34 недель) – 4 мг дексаметазона или дексазона в/м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При кровотечении – проведение инфузионной терапии в полном объеме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Применение сульфата магния или гинипрала </a:t>
            </a:r>
            <a:r>
              <a:rPr lang="ru-RU" sz="4000" b="1" u="sng" smtClean="0">
                <a:solidFill>
                  <a:srgbClr val="FFFF00"/>
                </a:solidFill>
              </a:rPr>
              <a:t>противопоказано!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7227888" cy="21240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Преждевременная отслойка нормально расположенной плаценты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65400"/>
            <a:ext cx="8839200" cy="4208463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Симптомы – кровянистые выделения из половых путей и гипоксия плода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Гипертонус матки, локальная болезненность передней стенки матки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Тяжелые осложнения – антенатальная гибель плода, матка Кувелера, ДВС-синдром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  <p:pic>
        <p:nvPicPr>
          <p:cNvPr id="7885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15888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04813"/>
            <a:ext cx="8991600" cy="154781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Причины преждевременной отслойки нормально расположенной плаценты</a:t>
            </a:r>
            <a:br>
              <a:rPr lang="ru-RU" sz="4000" b="1" smtClean="0">
                <a:solidFill>
                  <a:schemeClr val="bg1"/>
                </a:solidFill>
              </a:rPr>
            </a:br>
            <a:endParaRPr lang="ru-RU" sz="4000" b="1" smtClean="0">
              <a:solidFill>
                <a:schemeClr val="bg1"/>
              </a:solidFill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276475"/>
            <a:ext cx="8839200" cy="3921125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Травма области живота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Гестоз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Артериальная гипертензия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400" b="1" smtClean="0">
                <a:solidFill>
                  <a:srgbClr val="FFFF00"/>
                </a:solidFill>
              </a:rPr>
              <a:t>Другие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60350"/>
            <a:ext cx="8991600" cy="9906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Помощь на догоспитальном этапе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484313"/>
            <a:ext cx="8839200" cy="5113337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Немедленная госпитализация в стационар при возникновении даже незначительных кровянистых выделений из половых путей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По пути в стационар начать гемостатическую и инфузионную терапию (при значительной кровопотере)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Профилактика РДС-синдрома (при сроке беременности до 34 недель)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2800" b="1" smtClean="0">
                <a:solidFill>
                  <a:srgbClr val="FFFF00"/>
                </a:solidFill>
              </a:rPr>
              <a:t>Применение сульфата магния или гинипрала </a:t>
            </a:r>
            <a:r>
              <a:rPr lang="ru-RU" sz="2800" b="1" u="sng" smtClean="0">
                <a:solidFill>
                  <a:srgbClr val="FFFF00"/>
                </a:solidFill>
              </a:rPr>
              <a:t>противопоказано!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28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8991600" cy="1447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Показания к госпитализации беременных в экстренном порядке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438400"/>
            <a:ext cx="8610600" cy="17526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Отхождение околоплодных вод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Антенатальная гибель плода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8991600" cy="1447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Артериальная гипертензия у беременных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828800"/>
            <a:ext cx="8610600" cy="23622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Является одной из основных причин материнской смертности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После 20 недель беременности является показанием для госпитализации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АД более 150/100 расценивается как тяжелая гипертензия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</a:rPr>
              <a:t>Факторы, приводящие к ошибкам измерения АД у беременных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Физические нагрузки</a:t>
            </a:r>
          </a:p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Определение диастолического АД по </a:t>
            </a:r>
            <a:r>
              <a:rPr lang="en-US" b="1" smtClean="0">
                <a:solidFill>
                  <a:srgbClr val="FFFF00"/>
                </a:solidFill>
              </a:rPr>
              <a:t>V</a:t>
            </a:r>
            <a:r>
              <a:rPr lang="ru-RU" b="1" smtClean="0">
                <a:solidFill>
                  <a:srgbClr val="FFFF00"/>
                </a:solidFill>
              </a:rPr>
              <a:t> тону Короткова</a:t>
            </a:r>
          </a:p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Курение</a:t>
            </a:r>
          </a:p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Использование стандартной манжеты при окружности руки более 36 см</a:t>
            </a:r>
          </a:p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Стрессовая реакция на процедуру измерения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991600" cy="21336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Преэклампсия (гестоз, нефропатия беременных, токсикоз второй половины беременности)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8534400" cy="3733800"/>
          </a:xfrm>
        </p:spPr>
        <p:txBody>
          <a:bodyPr/>
          <a:lstStyle/>
          <a:p>
            <a:pPr marL="609600" indent="-609600" algn="just" eaLnBrk="1" hangingPunct="1"/>
            <a:r>
              <a:rPr lang="ru-RU" b="1" smtClean="0">
                <a:solidFill>
                  <a:srgbClr val="FFFF00"/>
                </a:solidFill>
              </a:rPr>
              <a:t>Развивается после 20 недель беременности</a:t>
            </a:r>
          </a:p>
          <a:p>
            <a:pPr marL="609600" indent="-609600" algn="just" eaLnBrk="1" hangingPunct="1"/>
            <a:r>
              <a:rPr lang="ru-RU" b="1" smtClean="0">
                <a:solidFill>
                  <a:srgbClr val="FFFF00"/>
                </a:solidFill>
              </a:rPr>
              <a:t>Отмечаются артериальная гипертензия, протеинурия, могут быть отеки	</a:t>
            </a:r>
          </a:p>
          <a:p>
            <a:pPr marL="609600" indent="-609600" algn="just" eaLnBrk="1" hangingPunct="1"/>
            <a:r>
              <a:rPr lang="ru-RU" b="1" smtClean="0">
                <a:solidFill>
                  <a:srgbClr val="FFFF00"/>
                </a:solidFill>
              </a:rPr>
              <a:t>Нередко сопровождается гипотрофией плода</a:t>
            </a:r>
          </a:p>
          <a:p>
            <a:pPr marL="609600" indent="-609600" algn="just" eaLnBrk="1" hangingPunct="1"/>
            <a:r>
              <a:rPr lang="ru-RU" b="1" smtClean="0">
                <a:solidFill>
                  <a:srgbClr val="FFFF00"/>
                </a:solidFill>
              </a:rPr>
              <a:t>Требует лечения в акушерском стационаре</a:t>
            </a:r>
          </a:p>
          <a:p>
            <a:pPr marL="609600" indent="-609600" algn="just" eaLnBrk="1" hangingPunct="1"/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неотложных состояний в гинекологии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19200"/>
            <a:ext cx="8610600" cy="5410200"/>
          </a:xfrm>
        </p:spPr>
        <p:txBody>
          <a:bodyPr/>
          <a:lstStyle/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Острые гинекологические заболевания, сопровождающиеся клиникой «острого живота»</a:t>
            </a:r>
          </a:p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Острые воспалительные заболевания внутренних половых органов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Острый эндометрит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Острый сальпингоофорит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Параметрит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Пельвиоперитонит и перитонит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b="1" smtClean="0">
                <a:solidFill>
                  <a:srgbClr val="FFFF00"/>
                </a:solidFill>
              </a:rPr>
              <a:t>Прободной перитонит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991600" cy="1447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Первая помощь при артериальной гипертензии у беременных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438400"/>
            <a:ext cx="8610600" cy="27432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Нифедипин 10-20 мг </a:t>
            </a:r>
            <a:r>
              <a:rPr lang="en-US" sz="3600" b="1" smtClean="0">
                <a:solidFill>
                  <a:srgbClr val="FFFF00"/>
                </a:solidFill>
              </a:rPr>
              <a:t>per os</a:t>
            </a: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Седативная терапия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Магнезиальная терапия </a:t>
            </a:r>
            <a:r>
              <a:rPr lang="ru-RU" sz="3600" b="1" u="sng" smtClean="0">
                <a:solidFill>
                  <a:srgbClr val="FFFF00"/>
                </a:solidFill>
              </a:rPr>
              <a:t>(внутривенно) </a:t>
            </a:r>
          </a:p>
          <a:p>
            <a:pPr marL="609600" indent="-609600" algn="just" eaLnBrk="1" hangingPunct="1"/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991600" cy="1447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Магнезиальная терапия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447800"/>
            <a:ext cx="8534400" cy="4876800"/>
          </a:xfrm>
        </p:spPr>
        <p:txBody>
          <a:bodyPr/>
          <a:lstStyle/>
          <a:p>
            <a:pPr marL="609600" indent="-609600" eaLnBrk="1" hangingPunct="1"/>
            <a:r>
              <a:rPr lang="ru-RU" b="1" smtClean="0">
                <a:solidFill>
                  <a:srgbClr val="FFFF00"/>
                </a:solidFill>
              </a:rPr>
              <a:t>	</a:t>
            </a:r>
            <a:r>
              <a:rPr lang="ru-RU" sz="3600" b="1" smtClean="0">
                <a:solidFill>
                  <a:srgbClr val="FFFF00"/>
                </a:solidFill>
              </a:rPr>
              <a:t>Внутривенное </a:t>
            </a:r>
            <a:r>
              <a:rPr lang="ru-RU" sz="3600" b="1" smtClean="0">
                <a:solidFill>
                  <a:srgbClr val="FFFF00"/>
                </a:solidFill>
                <a:cs typeface="Times New Roman" pitchFamily="18" charset="0"/>
              </a:rPr>
              <a:t>болюсное введение сульфата магния </a:t>
            </a:r>
            <a:r>
              <a:rPr lang="ru-RU" sz="3600" b="1" smtClean="0">
                <a:solidFill>
                  <a:srgbClr val="FFFF00"/>
                </a:solidFill>
                <a:latin typeface="ArialMT" charset="0"/>
                <a:cs typeface="Times New Roman" pitchFamily="18" charset="0"/>
              </a:rPr>
              <a:t>(4—6 г сухого вещества (20 мл 25% раствора) в/в в течение 5—10 мин)</a:t>
            </a:r>
            <a:r>
              <a:rPr lang="ru-RU" sz="3600" b="1" smtClean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ru-RU" sz="3600" b="1" smtClean="0">
                <a:solidFill>
                  <a:srgbClr val="FFFF00"/>
                </a:solidFill>
                <a:latin typeface="ArialMT" charset="0"/>
                <a:cs typeface="Times New Roman" pitchFamily="18" charset="0"/>
              </a:rPr>
              <a:t>далее поддерживающая доза сульфата магния— 1—2 г/ч в/в (предпочтительнее инфузоматом) или в/в капельно.</a:t>
            </a:r>
            <a:r>
              <a:rPr lang="ru-RU" sz="3600" b="1" smtClean="0">
                <a:solidFill>
                  <a:srgbClr val="FFFF00"/>
                </a:solidFill>
              </a:rPr>
              <a:t> 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991600" cy="8382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Повышенная судорожная готовность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762000"/>
            <a:ext cx="8534400" cy="5867400"/>
          </a:xfrm>
        </p:spPr>
        <p:txBody>
          <a:bodyPr/>
          <a:lstStyle/>
          <a:p>
            <a:pPr marL="609600" indent="-609600" algn="just" eaLnBrk="1" hangingPunct="1"/>
            <a:r>
              <a:rPr lang="ru-RU" b="1" smtClean="0">
                <a:solidFill>
                  <a:srgbClr val="FFFF00"/>
                </a:solidFill>
              </a:rPr>
              <a:t>Развивается после 20 недель беременности</a:t>
            </a:r>
          </a:p>
          <a:p>
            <a:pPr marL="609600" indent="-609600" algn="just" eaLnBrk="1" hangingPunct="1"/>
            <a:r>
              <a:rPr lang="ru-RU" sz="2800" b="1" smtClean="0">
                <a:solidFill>
                  <a:srgbClr val="FFFF00"/>
                </a:solidFill>
              </a:rPr>
              <a:t>На фоне других симптомов гестоза появление неврологической</a:t>
            </a:r>
            <a:r>
              <a:rPr lang="ru-RU" sz="2800" b="1" smtClean="0">
                <a:solidFill>
                  <a:srgbClr val="FFFF00"/>
                </a:solidFill>
                <a:cs typeface="Times New Roman" pitchFamily="18" charset="0"/>
              </a:rPr>
              <a:t> симптоматики (головная боль, боль в эпигастральной области, за грудиной, нарушения зрения, тошнота, рвота)</a:t>
            </a:r>
          </a:p>
          <a:p>
            <a:pPr marL="609600" indent="-609600" algn="just" eaLnBrk="1" hangingPunct="1"/>
            <a:r>
              <a:rPr lang="ru-RU" sz="2800" b="1" smtClean="0">
                <a:solidFill>
                  <a:srgbClr val="FFFF00"/>
                </a:solidFill>
              </a:rPr>
              <a:t>Свидетельствует о тяжелом состоянии беременной и требует экстренной госпитализации в  акушерский стационар</a:t>
            </a:r>
          </a:p>
          <a:p>
            <a:pPr marL="609600" indent="-609600" algn="just" eaLnBrk="1" hangingPunct="1"/>
            <a:r>
              <a:rPr lang="ru-RU" sz="3600" b="1" smtClean="0">
                <a:solidFill>
                  <a:srgbClr val="FFFF00"/>
                </a:solidFill>
              </a:rPr>
              <a:t> (транспортировка с соблюдением лечебно-охранительного режима)</a:t>
            </a: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1066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Эклампсия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752600"/>
            <a:ext cx="8534400" cy="3429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  <a:cs typeface="Times New Roman" pitchFamily="18" charset="0"/>
              </a:rPr>
              <a:t>судорожный синдром, не связанный с заболеваниями мозга и возникающий у женщин с гестозом во второй половине беременности, в родах или послеродовом периоде. </a:t>
            </a: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1066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Экламптическая кома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752600"/>
            <a:ext cx="8534400" cy="43434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  <a:cs typeface="Times New Roman" pitchFamily="18" charset="0"/>
              </a:rPr>
              <a:t>терминальное состояние, синдром полиорганной недостаточности со стойким нарушением (отсутствием) сознания в период между судорожными припадками, если это не вызвано действием седативных препаратов.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Первая помощь при припадке эклампсии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marL="274638" indent="-274638" algn="just" eaLnBrk="1" hangingPunct="1">
              <a:buFontTx/>
              <a:buChar char="•"/>
            </a:pPr>
            <a:r>
              <a:rPr lang="ru-RU" sz="2200" b="1" smtClean="0">
                <a:solidFill>
                  <a:srgbClr val="FFFF00"/>
                </a:solidFill>
                <a:cs typeface="Times New Roman" pitchFamily="18" charset="0"/>
              </a:rPr>
              <a:t>Положить больную</a:t>
            </a:r>
            <a:r>
              <a:rPr lang="ru-RU" sz="2200" b="1" smtClean="0">
                <a:solidFill>
                  <a:srgbClr val="FFFF00"/>
                </a:solidFill>
              </a:rPr>
              <a:t> на левый бок для уменьшения риска аспирации желудочного содержимого, рвотных масс и крови.</a:t>
            </a:r>
            <a:endParaRPr lang="ru-RU" sz="2200" b="1" smtClean="0">
              <a:solidFill>
                <a:srgbClr val="FFFF00"/>
              </a:solidFill>
              <a:cs typeface="Times New Roman" pitchFamily="18" charset="0"/>
            </a:endParaRPr>
          </a:p>
          <a:p>
            <a:pPr marL="274638" indent="-274638" algn="just" eaLnBrk="1" hangingPunct="1">
              <a:buFontTx/>
              <a:buChar char="•"/>
            </a:pPr>
            <a:r>
              <a:rPr lang="ru-RU" sz="2200" b="1" smtClean="0">
                <a:solidFill>
                  <a:srgbClr val="FFFF00"/>
                </a:solidFill>
              </a:rPr>
              <a:t>Защита больной от повреждений, но не удерживать ее активно</a:t>
            </a:r>
            <a:endParaRPr lang="ru-RU" sz="2200" b="1" smtClean="0">
              <a:solidFill>
                <a:srgbClr val="FFFF00"/>
              </a:solidFill>
              <a:cs typeface="Times New Roman" pitchFamily="18" charset="0"/>
            </a:endParaRPr>
          </a:p>
          <a:p>
            <a:pPr marL="274638" indent="-274638" algn="just" eaLnBrk="1" hangingPunct="1">
              <a:buFontTx/>
              <a:buChar char="•"/>
            </a:pPr>
            <a:r>
              <a:rPr lang="ru-RU" sz="2200" b="1" smtClean="0">
                <a:solidFill>
                  <a:srgbClr val="FFFF00"/>
                </a:solidFill>
              </a:rPr>
              <a:t>Иметь в наличии воздуховод, отсос, маску и мешок, кислород, ввести воздуховод, дать больной кислород со скоростью 4—6 л в минуту (или закись азота).</a:t>
            </a:r>
          </a:p>
          <a:p>
            <a:pPr marL="274638" indent="-274638" algn="just" eaLnBrk="1" hangingPunct="1">
              <a:buFontTx/>
              <a:buChar char="•"/>
            </a:pPr>
            <a:r>
              <a:rPr lang="ru-RU" sz="2200" b="1" smtClean="0">
                <a:solidFill>
                  <a:srgbClr val="FFFF00"/>
                </a:solidFill>
              </a:rPr>
              <a:t>Нейролептаналгезия: 2 мл 0,5% седуксена 1мл 2% промедола внутривенно, 2 - 4 мл 0,25% дроперидола + 2мл 1% димедрола </a:t>
            </a:r>
          </a:p>
          <a:p>
            <a:pPr marL="274638" indent="-274638" algn="just" eaLnBrk="1" hangingPunct="1">
              <a:buFontTx/>
              <a:buChar char="•"/>
            </a:pPr>
            <a:r>
              <a:rPr lang="ru-RU" sz="2200" b="1" smtClean="0">
                <a:solidFill>
                  <a:srgbClr val="FFFF00"/>
                </a:solidFill>
              </a:rPr>
              <a:t>После судорог при необходимости очистить отсосом ротовую полость и гортань.</a:t>
            </a:r>
            <a:endParaRPr lang="ru-RU" sz="2200" b="1" smtClean="0">
              <a:solidFill>
                <a:srgbClr val="FFFF00"/>
              </a:solidFill>
              <a:cs typeface="Times New Roman" pitchFamily="18" charset="0"/>
            </a:endParaRPr>
          </a:p>
          <a:p>
            <a:pPr marL="274638" indent="-274638" algn="just" eaLnBrk="1" hangingPunct="1">
              <a:buFontTx/>
              <a:buChar char="•"/>
            </a:pPr>
            <a:r>
              <a:rPr lang="ru-RU" sz="2200" b="1" smtClean="0">
                <a:solidFill>
                  <a:srgbClr val="FFFF00"/>
                </a:solidFill>
              </a:rPr>
              <a:t>После приступа - </a:t>
            </a:r>
            <a:r>
              <a:rPr lang="ru-RU" sz="2200" b="1" smtClean="0">
                <a:solidFill>
                  <a:srgbClr val="FFFF00"/>
                </a:solidFill>
                <a:cs typeface="Times New Roman" pitchFamily="18" charset="0"/>
              </a:rPr>
              <a:t>болюсное введение сульфата магния</a:t>
            </a:r>
            <a:r>
              <a:rPr lang="ru-RU" sz="2200" b="1" smtClean="0">
                <a:solidFill>
                  <a:srgbClr val="FFFF00"/>
                </a:solidFill>
              </a:rPr>
              <a:t> (4—6 г сухого вещества (20 мл 25% раствора) в/в в течение 5—10 мин); при повторном приступе судорог — ввести 2 г в/в в течение 5 мин; далее поддерживающая доза сульфата магния— 1—2 г/ч в/в (предпочтительнее инфузоматом) или в/в капельно. При отсутствии адекватного самостоятельного дыхания – показания для ИВЛ.</a:t>
            </a:r>
            <a:r>
              <a:rPr lang="ru-RU" sz="2200" b="1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8991600" cy="5334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Первая помощь при припадке эклампсии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9144000" cy="4191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  <a:cs typeface="Times New Roman" pitchFamily="18" charset="0"/>
              </a:rPr>
              <a:t>вызов реанимобиля и реанимационной бригады, экстренная госпитализация в  крупное родовспомогательное учреждение (ЦГБ, ЦРБ, межрайонные базы, перинатальные центры), транспортировка больной – на носилках.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1447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Экстренная помощь при родах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8610600" cy="4953000"/>
          </a:xfrm>
        </p:spPr>
        <p:txBody>
          <a:bodyPr/>
          <a:lstStyle/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Ручное пособие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Очистка дыхательных путей новорожденного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Перевязка и пересечение пуповины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Профилактика кровотечений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Профилактика гонобленнореи</a:t>
            </a:r>
          </a:p>
          <a:p>
            <a:pPr marL="609600" indent="-609600" algn="just" eaLnBrk="1" hangingPunct="1">
              <a:buFontTx/>
              <a:buChar char="•"/>
            </a:pPr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endParaRPr lang="ru-RU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Пособие при головном предлежании</a:t>
            </a:r>
          </a:p>
        </p:txBody>
      </p:sp>
      <p:sp>
        <p:nvSpPr>
          <p:cNvPr id="94210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9421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94212" name="Picture 5" descr="D:\conferens\kafedra_FUV\ris\ri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3914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FF00"/>
                </a:solidFill>
              </a:rPr>
              <a:t>Выведение плечиков при головном предлежании</a:t>
            </a:r>
          </a:p>
        </p:txBody>
      </p:sp>
      <p:sp>
        <p:nvSpPr>
          <p:cNvPr id="95234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9523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95236" name="Picture 5" descr="D:\conferens\kafedra_FUV\ris\ris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71628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неотложных состояний в гинекологии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19200"/>
            <a:ext cx="8610600" cy="5410200"/>
          </a:xfrm>
        </p:spPr>
        <p:txBody>
          <a:bodyPr/>
          <a:lstStyle/>
          <a:p>
            <a:pPr marL="609600" indent="-609600" eaLnBrk="1" hangingPunct="1"/>
            <a:r>
              <a:rPr lang="ru-RU" sz="3600" b="1" smtClean="0">
                <a:solidFill>
                  <a:srgbClr val="FFFF00"/>
                </a:solidFill>
              </a:rPr>
              <a:t>Острые гинекологические заболевания, сопровождающиеся клиникой «острого живота»</a:t>
            </a:r>
          </a:p>
          <a:p>
            <a:pPr marL="609600" indent="-609600" eaLnBrk="1" hangingPunct="1"/>
            <a:r>
              <a:rPr lang="ru-RU" sz="3600" b="1" smtClean="0">
                <a:solidFill>
                  <a:srgbClr val="FFFF00"/>
                </a:solidFill>
              </a:rPr>
              <a:t>Нарушение кровообращения опухолей внутренних половых органов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Перекрут ножки опухоли яичника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3600" b="1" smtClean="0">
                <a:solidFill>
                  <a:srgbClr val="FFFF00"/>
                </a:solidFill>
              </a:rPr>
              <a:t>Нарушение кровообращения узла миомы</a:t>
            </a:r>
          </a:p>
          <a:p>
            <a:pPr marL="609600" indent="-609600" algn="just" eaLnBrk="1" hangingPunct="1"/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Пособие при тазовом предлежании</a:t>
            </a:r>
          </a:p>
        </p:txBody>
      </p:sp>
      <p:sp>
        <p:nvSpPr>
          <p:cNvPr id="96258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962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96260" name="Picture 5" descr="D:\conferens\kafedra_FUV\ris\ris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7724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208963" cy="42481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Базовые принципы оказания первичной реанимационной помощи новорожденному, определены методическим письмом Минздравсоцразвития  2010 г. и приказом № 921н Министерства здравоохранения РФ 2012 г.</a:t>
            </a:r>
          </a:p>
        </p:txBody>
      </p:sp>
      <p:pic>
        <p:nvPicPr>
          <p:cNvPr id="6" name="Picture 3" descr="IMG_0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689350"/>
            <a:ext cx="21129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93038" cy="1462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ea typeface="MS PGothic" pitchFamily="34" charset="-128"/>
              </a:rPr>
              <a:t>Кому нужно оказывать первичную реанимационную помощь?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569325" cy="4681537"/>
          </a:xfr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cap="flat">
            <a:solidFill>
              <a:srgbClr val="000000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000000"/>
                </a:solidFill>
              </a:rPr>
              <a:t>Первичные реанимационные мероприятия проводятся новорожденным с 22 нед. гестации, массой 500 г и более при условии хотя бы одного признака живорождения: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smtClean="0">
                <a:solidFill>
                  <a:srgbClr val="000000"/>
                </a:solidFill>
              </a:rPr>
              <a:t>самостоятельного дыхания;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smtClean="0">
                <a:solidFill>
                  <a:srgbClr val="000000"/>
                </a:solidFill>
              </a:rPr>
              <a:t>сердцебиения;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smtClean="0">
                <a:solidFill>
                  <a:srgbClr val="000000"/>
                </a:solidFill>
              </a:rPr>
              <a:t>пульсации пуповины;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smtClean="0">
                <a:solidFill>
                  <a:srgbClr val="000000"/>
                </a:solidFill>
              </a:rPr>
              <a:t>произвольного движения мышц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00"/>
                </a:solidFill>
              </a:rPr>
              <a:t>В случае отсутствия всех признаков живорождения, ребенок считается мертворожденным.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4452938" y="1947863"/>
            <a:ext cx="542925" cy="360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/>
            <a:r>
              <a:rPr lang="ru-RU" sz="1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Нет</a:t>
            </a:r>
          </a:p>
        </p:txBody>
      </p:sp>
      <p:sp>
        <p:nvSpPr>
          <p:cNvPr id="99331" name="Text Box 12"/>
          <p:cNvSpPr txBox="1">
            <a:spLocks noChangeArrowheads="1"/>
          </p:cNvSpPr>
          <p:nvPr/>
        </p:nvSpPr>
        <p:spPr bwMode="auto">
          <a:xfrm>
            <a:off x="4149725" y="695325"/>
            <a:ext cx="11334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ru-RU" sz="1200" b="1">
                <a:solidFill>
                  <a:srgbClr val="990000"/>
                </a:solidFill>
                <a:latin typeface="Arial" pitchFamily="34" charset="0"/>
              </a:rPr>
              <a:t>Оставить с матерью</a:t>
            </a:r>
            <a:endParaRPr lang="ru-RU" sz="1200">
              <a:solidFill>
                <a:srgbClr val="990000"/>
              </a:solidFill>
              <a:latin typeface="Arial" pitchFamily="34" charset="0"/>
            </a:endParaRPr>
          </a:p>
        </p:txBody>
      </p:sp>
      <p:sp>
        <p:nvSpPr>
          <p:cNvPr id="99332" name="Text Box 13"/>
          <p:cNvSpPr txBox="1">
            <a:spLocks noChangeArrowheads="1"/>
          </p:cNvSpPr>
          <p:nvPr/>
        </p:nvSpPr>
        <p:spPr bwMode="auto">
          <a:xfrm>
            <a:off x="179388" y="247650"/>
            <a:ext cx="16557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solidFill>
                  <a:srgbClr val="000033"/>
                </a:solidFill>
                <a:latin typeface="Tahoma" pitchFamily="34" charset="0"/>
              </a:rPr>
              <a:t>РОЖДЕНИЕ</a:t>
            </a:r>
          </a:p>
        </p:txBody>
      </p:sp>
      <p:cxnSp>
        <p:nvCxnSpPr>
          <p:cNvPr id="4" name="Пряма сполучна лінія 3"/>
          <p:cNvCxnSpPr>
            <a:cxnSpLocks noChangeShapeType="1"/>
          </p:cNvCxnSpPr>
          <p:nvPr/>
        </p:nvCxnSpPr>
        <p:spPr bwMode="auto">
          <a:xfrm>
            <a:off x="395288" y="476250"/>
            <a:ext cx="0" cy="1528763"/>
          </a:xfrm>
          <a:prstGeom prst="line">
            <a:avLst/>
          </a:prstGeom>
          <a:noFill/>
          <a:ln w="19050">
            <a:solidFill>
              <a:srgbClr val="000033"/>
            </a:solidFill>
            <a:prstDash val="sysDash"/>
            <a:round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</p:cxnSp>
      <p:sp>
        <p:nvSpPr>
          <p:cNvPr id="99334" name="Text Box 28"/>
          <p:cNvSpPr txBox="1">
            <a:spLocks noChangeArrowheads="1"/>
          </p:cNvSpPr>
          <p:nvPr/>
        </p:nvSpPr>
        <p:spPr bwMode="auto">
          <a:xfrm>
            <a:off x="76200" y="1989138"/>
            <a:ext cx="68738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rgbClr val="000033"/>
                </a:solidFill>
                <a:latin typeface="Tahoma" pitchFamily="34" charset="0"/>
              </a:rPr>
              <a:t>30 сек</a:t>
            </a:r>
            <a:endParaRPr lang="ru-RU" sz="1200" b="1">
              <a:solidFill>
                <a:srgbClr val="000033"/>
              </a:solidFill>
              <a:latin typeface="Arial" pitchFamily="34" charset="0"/>
            </a:endParaRPr>
          </a:p>
        </p:txBody>
      </p:sp>
      <p:cxnSp>
        <p:nvCxnSpPr>
          <p:cNvPr id="7" name="Пряма сполучна лінія 6"/>
          <p:cNvCxnSpPr>
            <a:cxnSpLocks noChangeShapeType="1"/>
          </p:cNvCxnSpPr>
          <p:nvPr/>
        </p:nvCxnSpPr>
        <p:spPr bwMode="auto">
          <a:xfrm>
            <a:off x="395288" y="2276475"/>
            <a:ext cx="0" cy="622300"/>
          </a:xfrm>
          <a:prstGeom prst="line">
            <a:avLst/>
          </a:prstGeom>
          <a:noFill/>
          <a:ln w="19050">
            <a:solidFill>
              <a:srgbClr val="000033"/>
            </a:solidFill>
            <a:prstDash val="sysDash"/>
            <a:round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</p:cxnSp>
      <p:sp>
        <p:nvSpPr>
          <p:cNvPr id="99336" name="Text Box 28"/>
          <p:cNvSpPr txBox="1">
            <a:spLocks noChangeArrowheads="1"/>
          </p:cNvSpPr>
          <p:nvPr/>
        </p:nvSpPr>
        <p:spPr bwMode="auto">
          <a:xfrm>
            <a:off x="76200" y="2898775"/>
            <a:ext cx="6873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rgbClr val="000033"/>
                </a:solidFill>
                <a:latin typeface="Tahoma" pitchFamily="34" charset="0"/>
              </a:rPr>
              <a:t>60 сек</a:t>
            </a:r>
            <a:endParaRPr lang="ru-RU" sz="1200" b="1">
              <a:solidFill>
                <a:srgbClr val="000033"/>
              </a:solidFill>
              <a:latin typeface="Arial" pitchFamily="34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 bwMode="auto">
          <a:xfrm>
            <a:off x="1601476" y="316159"/>
            <a:ext cx="2516701" cy="715089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sx="101000" sy="101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r>
              <a:rPr lang="ru-RU" sz="1200" b="1">
                <a:solidFill>
                  <a:srgbClr val="000033"/>
                </a:solidFill>
                <a:latin typeface="Tahoma" pitchFamily="34" charset="0"/>
              </a:rPr>
              <a:t>Доношенная беременность?</a:t>
            </a:r>
          </a:p>
          <a:p>
            <a:r>
              <a:rPr lang="ru-RU" sz="1200" b="1">
                <a:solidFill>
                  <a:srgbClr val="000033"/>
                </a:solidFill>
                <a:latin typeface="Tahoma" pitchFamily="34" charset="0"/>
              </a:rPr>
              <a:t>Дышит или кричит?</a:t>
            </a:r>
          </a:p>
          <a:p>
            <a:r>
              <a:rPr lang="ru-RU" sz="1200" b="1">
                <a:solidFill>
                  <a:srgbClr val="000033"/>
                </a:solidFill>
                <a:latin typeface="Tahoma" pitchFamily="34" charset="0"/>
              </a:rPr>
              <a:t>Хороший мышечный тонус?</a:t>
            </a:r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1221643" y="1340522"/>
            <a:ext cx="3276366" cy="461665"/>
          </a:xfrm>
          <a:prstGeom prst="rect">
            <a:avLst/>
          </a:prstGeom>
          <a:solidFill>
            <a:srgbClr val="99FFCC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Tahoma" pitchFamily="34" charset="0"/>
              </a:rPr>
              <a:t>Обеспечить тепло и проходимость ДП, обсушить, стимулировать</a:t>
            </a:r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 rot="-5400000">
            <a:off x="4740275" y="130175"/>
            <a:ext cx="0" cy="108585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13" name="Прямокутник 12"/>
          <p:cNvSpPr/>
          <p:nvPr/>
        </p:nvSpPr>
        <p:spPr bwMode="auto">
          <a:xfrm>
            <a:off x="5337782" y="348056"/>
            <a:ext cx="3171055" cy="1015663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Tahoma" pitchFamily="34" charset="0"/>
              </a:rPr>
              <a:t>Рутинный уход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Тепло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Проходимые дыхательные пути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Обсушить</a:t>
            </a:r>
          </a:p>
          <a:p>
            <a:pPr>
              <a:buFont typeface="Arial" pitchFamily="34" charset="0"/>
              <a:buChar char="•"/>
            </a:pPr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Оценивать состояние в динамике</a:t>
            </a:r>
          </a:p>
        </p:txBody>
      </p:sp>
      <p:sp>
        <p:nvSpPr>
          <p:cNvPr id="99347" name="Text Box 12"/>
          <p:cNvSpPr txBox="1">
            <a:spLocks noChangeArrowheads="1"/>
          </p:cNvSpPr>
          <p:nvPr/>
        </p:nvSpPr>
        <p:spPr bwMode="auto">
          <a:xfrm>
            <a:off x="4329113" y="357188"/>
            <a:ext cx="7254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>
                <a:solidFill>
                  <a:srgbClr val="990000"/>
                </a:solidFill>
                <a:latin typeface="Tahoma" pitchFamily="34" charset="0"/>
              </a:rPr>
              <a:t>Да</a:t>
            </a:r>
            <a:endParaRPr lang="ru-RU" sz="1200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16" name="Округлений прямокутник 15"/>
          <p:cNvSpPr/>
          <p:nvPr/>
        </p:nvSpPr>
        <p:spPr bwMode="auto">
          <a:xfrm>
            <a:off x="1187624" y="1916832"/>
            <a:ext cx="3276366" cy="510778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33"/>
                </a:solidFill>
                <a:latin typeface="Tahoma" pitchFamily="34" charset="0"/>
              </a:rPr>
              <a:t>ЧСС&lt; 100, дыхание типа гаспинг или апноэ?</a:t>
            </a:r>
          </a:p>
        </p:txBody>
      </p:sp>
      <p:sp>
        <p:nvSpPr>
          <p:cNvPr id="17" name="Округлений прямокутник 16"/>
          <p:cNvSpPr/>
          <p:nvPr/>
        </p:nvSpPr>
        <p:spPr bwMode="auto">
          <a:xfrm>
            <a:off x="5054546" y="2060848"/>
            <a:ext cx="3837934" cy="306467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33"/>
                </a:solidFill>
                <a:latin typeface="Tahoma" pitchFamily="34" charset="0"/>
              </a:rPr>
              <a:t>Затрудненное дыхание или стойкий цианоз?</a:t>
            </a:r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177114" y="2663081"/>
            <a:ext cx="3276365" cy="461665"/>
          </a:xfrm>
          <a:prstGeom prst="rect">
            <a:avLst/>
          </a:prstGeom>
          <a:solidFill>
            <a:srgbClr val="99FFCC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Tahoma" pitchFamily="34" charset="0"/>
              </a:rPr>
              <a:t>Искусственная вентиляция легких (ИВЛ), SpO</a:t>
            </a:r>
            <a:r>
              <a:rPr lang="ru-RU" sz="1200" b="1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ru-RU" sz="1200" b="1">
                <a:solidFill>
                  <a:srgbClr val="000000"/>
                </a:solidFill>
                <a:latin typeface="Tahoma" pitchFamily="34" charset="0"/>
              </a:rPr>
              <a:t> мониторинг</a:t>
            </a:r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5337782" y="2663081"/>
            <a:ext cx="3096344" cy="461665"/>
          </a:xfrm>
          <a:prstGeom prst="rect">
            <a:avLst/>
          </a:prstGeom>
          <a:solidFill>
            <a:srgbClr val="99FFCC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Tahoma" pitchFamily="34" charset="0"/>
              </a:rPr>
              <a:t>Обеспечить проходимость ДП, SpO</a:t>
            </a:r>
            <a:r>
              <a:rPr lang="ru-RU" sz="1200" b="1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ru-RU" sz="1200" b="1">
                <a:solidFill>
                  <a:srgbClr val="000000"/>
                </a:solidFill>
                <a:latin typeface="Tahoma" pitchFamily="34" charset="0"/>
              </a:rPr>
              <a:t> мониторинг, СРАР</a:t>
            </a: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rot="10800000">
            <a:off x="6923088" y="1403350"/>
            <a:ext cx="0" cy="657225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 rot="-5400000">
            <a:off x="4776788" y="1976437"/>
            <a:ext cx="0" cy="504825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 flipH="1">
            <a:off x="2825750" y="2430463"/>
            <a:ext cx="0" cy="19685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 sz="1200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 flipH="1">
            <a:off x="2843213" y="1773238"/>
            <a:ext cx="0" cy="12700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 sz="1200" dirty="0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 flipH="1">
            <a:off x="2843213" y="1103313"/>
            <a:ext cx="0" cy="19685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 sz="1200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99365" name="Text Box 33"/>
          <p:cNvSpPr txBox="1">
            <a:spLocks noChangeArrowheads="1"/>
          </p:cNvSpPr>
          <p:nvPr/>
        </p:nvSpPr>
        <p:spPr bwMode="auto">
          <a:xfrm>
            <a:off x="2195513" y="1087438"/>
            <a:ext cx="5762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200" b="1">
                <a:solidFill>
                  <a:srgbClr val="990000"/>
                </a:solidFill>
                <a:latin typeface="Tahoma" pitchFamily="34" charset="0"/>
              </a:rPr>
              <a:t>Нет</a:t>
            </a:r>
            <a:endParaRPr lang="ru-RU" sz="1200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H="1">
            <a:off x="6923088" y="2438400"/>
            <a:ext cx="0" cy="180975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99367" name="Text Box 33"/>
          <p:cNvSpPr txBox="1">
            <a:spLocks noChangeArrowheads="1"/>
          </p:cNvSpPr>
          <p:nvPr/>
        </p:nvSpPr>
        <p:spPr bwMode="auto">
          <a:xfrm>
            <a:off x="6970713" y="1633538"/>
            <a:ext cx="650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solidFill>
                  <a:srgbClr val="990000"/>
                </a:solidFill>
                <a:latin typeface="Tahoma" pitchFamily="34" charset="0"/>
              </a:rPr>
              <a:t>Нет</a:t>
            </a:r>
          </a:p>
        </p:txBody>
      </p:sp>
      <p:sp>
        <p:nvSpPr>
          <p:cNvPr id="99368" name="Text Box 12"/>
          <p:cNvSpPr txBox="1">
            <a:spLocks noChangeArrowheads="1"/>
          </p:cNvSpPr>
          <p:nvPr/>
        </p:nvSpPr>
        <p:spPr bwMode="auto">
          <a:xfrm>
            <a:off x="2051050" y="2420938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200" b="1">
                <a:solidFill>
                  <a:srgbClr val="990000"/>
                </a:solidFill>
                <a:latin typeface="Tahoma" pitchFamily="34" charset="0"/>
              </a:rPr>
              <a:t>Да</a:t>
            </a:r>
          </a:p>
        </p:txBody>
      </p:sp>
      <p:sp>
        <p:nvSpPr>
          <p:cNvPr id="99369" name="Text Box 12"/>
          <p:cNvSpPr txBox="1">
            <a:spLocks noChangeArrowheads="1"/>
          </p:cNvSpPr>
          <p:nvPr/>
        </p:nvSpPr>
        <p:spPr bwMode="auto">
          <a:xfrm>
            <a:off x="6227763" y="2374900"/>
            <a:ext cx="5619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200" b="1">
                <a:solidFill>
                  <a:srgbClr val="990000"/>
                </a:solidFill>
                <a:latin typeface="Tahoma" pitchFamily="34" charset="0"/>
              </a:rPr>
              <a:t>Да</a:t>
            </a:r>
          </a:p>
        </p:txBody>
      </p:sp>
      <p:sp>
        <p:nvSpPr>
          <p:cNvPr id="36" name="Округлений прямокутник 35"/>
          <p:cNvSpPr/>
          <p:nvPr/>
        </p:nvSpPr>
        <p:spPr bwMode="auto">
          <a:xfrm>
            <a:off x="2008811" y="3303970"/>
            <a:ext cx="1635862" cy="306467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solidFill>
                  <a:srgbClr val="000033"/>
                </a:solidFill>
                <a:latin typeface="Tahoma" pitchFamily="34" charset="0"/>
              </a:rPr>
              <a:t>ЧСС &lt; 100?</a:t>
            </a:r>
          </a:p>
        </p:txBody>
      </p:sp>
      <p:sp>
        <p:nvSpPr>
          <p:cNvPr id="37" name="Прямокутник 36"/>
          <p:cNvSpPr/>
          <p:nvPr/>
        </p:nvSpPr>
        <p:spPr bwMode="auto">
          <a:xfrm>
            <a:off x="1187624" y="5168225"/>
            <a:ext cx="3318555" cy="276999"/>
          </a:xfrm>
          <a:prstGeom prst="rect">
            <a:avLst/>
          </a:prstGeom>
          <a:solidFill>
            <a:srgbClr val="99FFCC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Tahoma" pitchFamily="34" charset="0"/>
              </a:rPr>
              <a:t>Начать НМС, координировать с ИВЛ </a:t>
            </a:r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 flipH="1">
            <a:off x="2825750" y="3160713"/>
            <a:ext cx="0" cy="125412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 sz="1200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99377" name="Text Box 12"/>
          <p:cNvSpPr txBox="1">
            <a:spLocks noChangeArrowheads="1"/>
          </p:cNvSpPr>
          <p:nvPr/>
        </p:nvSpPr>
        <p:spPr bwMode="auto">
          <a:xfrm>
            <a:off x="2051050" y="3605213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200" b="1">
                <a:solidFill>
                  <a:srgbClr val="990000"/>
                </a:solidFill>
                <a:latin typeface="Tahoma" pitchFamily="34" charset="0"/>
              </a:rPr>
              <a:t>Да</a:t>
            </a:r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 flipH="1">
            <a:off x="2817813" y="4929188"/>
            <a:ext cx="0" cy="19843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 sz="1200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99379" name="Text Box 12"/>
          <p:cNvSpPr txBox="1">
            <a:spLocks noChangeArrowheads="1"/>
          </p:cNvSpPr>
          <p:nvPr/>
        </p:nvSpPr>
        <p:spPr bwMode="auto">
          <a:xfrm>
            <a:off x="2046288" y="4900613"/>
            <a:ext cx="72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200" b="1">
                <a:solidFill>
                  <a:srgbClr val="990000"/>
                </a:solidFill>
                <a:latin typeface="Tahoma" pitchFamily="34" charset="0"/>
              </a:rPr>
              <a:t>Да</a:t>
            </a:r>
          </a:p>
        </p:txBody>
      </p:sp>
      <p:sp>
        <p:nvSpPr>
          <p:cNvPr id="49" name="Line 32"/>
          <p:cNvSpPr>
            <a:spLocks noChangeShapeType="1"/>
          </p:cNvSpPr>
          <p:nvPr/>
        </p:nvSpPr>
        <p:spPr bwMode="auto">
          <a:xfrm rot="-5400000">
            <a:off x="4843463" y="2305050"/>
            <a:ext cx="0" cy="230505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50" name="Прямокутник 49"/>
          <p:cNvSpPr/>
          <p:nvPr/>
        </p:nvSpPr>
        <p:spPr bwMode="auto">
          <a:xfrm>
            <a:off x="4932040" y="4221088"/>
            <a:ext cx="2259151" cy="492443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1300" b="1">
                <a:solidFill>
                  <a:srgbClr val="000000"/>
                </a:solidFill>
                <a:latin typeface="Tahoma" pitchFamily="34" charset="0"/>
              </a:rPr>
              <a:t>Послереанимационная помощь</a:t>
            </a:r>
            <a:endParaRPr lang="ru-RU" sz="13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 flipH="1">
            <a:off x="5995988" y="3457575"/>
            <a:ext cx="0" cy="719138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52" name="Line 32"/>
          <p:cNvSpPr>
            <a:spLocks noChangeShapeType="1"/>
          </p:cNvSpPr>
          <p:nvPr/>
        </p:nvSpPr>
        <p:spPr bwMode="auto">
          <a:xfrm flipH="1">
            <a:off x="6908800" y="3198813"/>
            <a:ext cx="0" cy="97155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ea typeface="+mn-ea"/>
              <a:cs typeface="ＭＳ Ｐゴシック" charset="0"/>
            </a:endParaRPr>
          </a:p>
        </p:txBody>
      </p:sp>
      <p:graphicFrame>
        <p:nvGraphicFramePr>
          <p:cNvPr id="37993" name="Group 105"/>
          <p:cNvGraphicFramePr>
            <a:graphicFrameLocks noGrp="1"/>
          </p:cNvGraphicFramePr>
          <p:nvPr/>
        </p:nvGraphicFramePr>
        <p:xfrm>
          <a:off x="7378700" y="4292600"/>
          <a:ext cx="1584325" cy="1798320"/>
        </p:xfrm>
        <a:graphic>
          <a:graphicData uri="http://schemas.openxmlformats.org/drawingml/2006/table">
            <a:tbl>
              <a:tblPr/>
              <a:tblGrid>
                <a:gridCol w="693738"/>
                <a:gridCol w="890587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1 мин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2 мин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3 мин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4 мин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5 мин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10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60—65%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65—70%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70—75%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75—80%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80—85%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MS PGothic" pitchFamily="34" charset="-128"/>
                        </a:rPr>
                        <a:t>85—95%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9639" name="TextBox 709638"/>
          <p:cNvSpPr txBox="1"/>
          <p:nvPr/>
        </p:nvSpPr>
        <p:spPr>
          <a:xfrm>
            <a:off x="7164388" y="3716338"/>
            <a:ext cx="18002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300" b="1">
                <a:solidFill>
                  <a:srgbClr val="00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Нормы целевой SpO</a:t>
            </a:r>
            <a:r>
              <a:rPr lang="ru-RU" sz="1300" b="1" baseline="-25000">
                <a:solidFill>
                  <a:srgbClr val="00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</a:t>
            </a:r>
            <a:r>
              <a:rPr lang="ru-RU" sz="1300" b="1">
                <a:solidFill>
                  <a:srgbClr val="00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62" name="Прямокутник 61"/>
          <p:cNvSpPr/>
          <p:nvPr/>
        </p:nvSpPr>
        <p:spPr bwMode="auto">
          <a:xfrm>
            <a:off x="1423416" y="6360422"/>
            <a:ext cx="1682195" cy="276999"/>
          </a:xfrm>
          <a:prstGeom prst="rect">
            <a:avLst/>
          </a:prstGeom>
          <a:solidFill>
            <a:srgbClr val="99FFCC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Tahoma" pitchFamily="34" charset="0"/>
              </a:rPr>
              <a:t>Адреналин ВВ </a:t>
            </a:r>
          </a:p>
        </p:txBody>
      </p:sp>
      <p:sp>
        <p:nvSpPr>
          <p:cNvPr id="72" name="Line 32"/>
          <p:cNvSpPr>
            <a:spLocks noChangeShapeType="1"/>
          </p:cNvSpPr>
          <p:nvPr/>
        </p:nvSpPr>
        <p:spPr bwMode="auto">
          <a:xfrm flipH="1">
            <a:off x="2817813" y="4418013"/>
            <a:ext cx="0" cy="125412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 sz="1200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99399" name="Text Box 33"/>
          <p:cNvSpPr txBox="1">
            <a:spLocks noChangeArrowheads="1"/>
          </p:cNvSpPr>
          <p:nvPr/>
        </p:nvSpPr>
        <p:spPr bwMode="auto">
          <a:xfrm>
            <a:off x="1331913" y="4437063"/>
            <a:ext cx="647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200" b="1">
                <a:solidFill>
                  <a:srgbClr val="990000"/>
                </a:solidFill>
                <a:latin typeface="Tahoma" pitchFamily="34" charset="0"/>
              </a:rPr>
              <a:t>Нет</a:t>
            </a:r>
          </a:p>
        </p:txBody>
      </p:sp>
      <p:sp>
        <p:nvSpPr>
          <p:cNvPr id="39" name="Округлений прямокутник 38"/>
          <p:cNvSpPr/>
          <p:nvPr/>
        </p:nvSpPr>
        <p:spPr bwMode="auto">
          <a:xfrm>
            <a:off x="2008811" y="4576191"/>
            <a:ext cx="1682194" cy="306467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solidFill>
                  <a:srgbClr val="000033"/>
                </a:solidFill>
                <a:latin typeface="Tahoma" pitchFamily="34" charset="0"/>
              </a:rPr>
              <a:t>ЧСС &lt; 60?</a:t>
            </a:r>
          </a:p>
        </p:txBody>
      </p:sp>
      <p:sp>
        <p:nvSpPr>
          <p:cNvPr id="48" name="Округлений прямокутник 47"/>
          <p:cNvSpPr/>
          <p:nvPr/>
        </p:nvSpPr>
        <p:spPr bwMode="auto">
          <a:xfrm>
            <a:off x="1423417" y="5769902"/>
            <a:ext cx="1682194" cy="306467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solidFill>
                  <a:srgbClr val="000033"/>
                </a:solidFill>
                <a:latin typeface="Tahoma" pitchFamily="34" charset="0"/>
              </a:rPr>
              <a:t>ЧСС &lt; 60?</a:t>
            </a:r>
          </a:p>
        </p:txBody>
      </p:sp>
      <p:sp>
        <p:nvSpPr>
          <p:cNvPr id="58" name="Прямокутник 57"/>
          <p:cNvSpPr/>
          <p:nvPr/>
        </p:nvSpPr>
        <p:spPr>
          <a:xfrm>
            <a:off x="4905375" y="6237288"/>
            <a:ext cx="4130675" cy="517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sz="1400">
                <a:solidFill>
                  <a:srgbClr val="00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ＭＳ Ｐゴシック" charset="0"/>
              </a:rPr>
              <a:t> Wyllie</a:t>
            </a:r>
            <a:r>
              <a:rPr lang="en-US" sz="1400">
                <a:solidFill>
                  <a:srgbClr val="00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ＭＳ Ｐゴシック" charset="0"/>
              </a:rPr>
              <a:t> J.</a:t>
            </a:r>
            <a:r>
              <a:rPr lang="it-IT" sz="1400">
                <a:solidFill>
                  <a:srgbClr val="00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ＭＳ Ｐゴシック" charset="0"/>
              </a:rPr>
              <a:t> et al. Resuscitation 2010; 81S: e260.</a:t>
            </a:r>
            <a:endParaRPr lang="ru-RU" sz="1400">
              <a:solidFill>
                <a:srgbClr val="00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ＭＳ Ｐゴシック" charset="0"/>
            </a:endParaRPr>
          </a:p>
          <a:p>
            <a:pPr algn="r">
              <a:defRPr/>
            </a:pPr>
            <a:r>
              <a:rPr lang="en-US" sz="1400">
                <a:solidFill>
                  <a:srgbClr val="00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ＭＳ Ｐゴシック" charset="0"/>
              </a:rPr>
              <a:t>American Heart Association, Inc.</a:t>
            </a:r>
            <a:endParaRPr lang="uk-UA" sz="1400">
              <a:solidFill>
                <a:srgbClr val="00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99407" name="Text Box 33"/>
          <p:cNvSpPr txBox="1">
            <a:spLocks noChangeArrowheads="1"/>
          </p:cNvSpPr>
          <p:nvPr/>
        </p:nvSpPr>
        <p:spPr bwMode="auto">
          <a:xfrm>
            <a:off x="4740275" y="3503613"/>
            <a:ext cx="6477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300" b="1">
                <a:solidFill>
                  <a:srgbClr val="990000"/>
                </a:solidFill>
                <a:latin typeface="Tahoma" pitchFamily="34" charset="0"/>
              </a:rPr>
              <a:t>Нет</a:t>
            </a:r>
          </a:p>
        </p:txBody>
      </p:sp>
      <p:sp>
        <p:nvSpPr>
          <p:cNvPr id="63" name="Прямокутник 62"/>
          <p:cNvSpPr/>
          <p:nvPr/>
        </p:nvSpPr>
        <p:spPr bwMode="auto">
          <a:xfrm>
            <a:off x="878402" y="3878103"/>
            <a:ext cx="3605878" cy="461665"/>
          </a:xfrm>
          <a:prstGeom prst="rect">
            <a:avLst/>
          </a:prstGeom>
          <a:solidFill>
            <a:srgbClr val="99FFCC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50800" dir="2700000" algn="tl" rotWithShape="0">
              <a:prstClr val="black">
                <a:alpha val="7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Tahoma" pitchFamily="34" charset="0"/>
              </a:rPr>
              <a:t>Убедиться в адекватности вентиляции</a:t>
            </a:r>
          </a:p>
          <a:p>
            <a:r>
              <a:rPr lang="ru-RU" sz="1200" b="1">
                <a:solidFill>
                  <a:srgbClr val="990000"/>
                </a:solidFill>
                <a:latin typeface="Tahoma" pitchFamily="34" charset="0"/>
              </a:rPr>
              <a:t>Предусмотреть необходимость интубации! </a:t>
            </a:r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 flipH="1">
            <a:off x="2827338" y="3665538"/>
            <a:ext cx="0" cy="19843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 sz="1200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65" name="Line 32"/>
          <p:cNvSpPr>
            <a:spLocks noChangeShapeType="1"/>
          </p:cNvSpPr>
          <p:nvPr/>
        </p:nvSpPr>
        <p:spPr bwMode="auto">
          <a:xfrm flipH="1">
            <a:off x="2817813" y="5530850"/>
            <a:ext cx="0" cy="19685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 sz="1200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99413" name="Text Box 12"/>
          <p:cNvSpPr txBox="1">
            <a:spLocks noChangeArrowheads="1"/>
          </p:cNvSpPr>
          <p:nvPr/>
        </p:nvSpPr>
        <p:spPr bwMode="auto">
          <a:xfrm>
            <a:off x="2046288" y="5476875"/>
            <a:ext cx="72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200" b="1">
                <a:solidFill>
                  <a:srgbClr val="990000"/>
                </a:solidFill>
                <a:latin typeface="Tahoma" pitchFamily="34" charset="0"/>
              </a:rPr>
              <a:t>Да</a:t>
            </a:r>
          </a:p>
        </p:txBody>
      </p:sp>
      <p:sp>
        <p:nvSpPr>
          <p:cNvPr id="67" name="Line 32"/>
          <p:cNvSpPr>
            <a:spLocks noChangeShapeType="1"/>
          </p:cNvSpPr>
          <p:nvPr/>
        </p:nvSpPr>
        <p:spPr bwMode="auto">
          <a:xfrm flipH="1">
            <a:off x="2043113" y="6129338"/>
            <a:ext cx="0" cy="19843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 sz="1200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99415" name="Text Box 12"/>
          <p:cNvSpPr txBox="1">
            <a:spLocks noChangeArrowheads="1"/>
          </p:cNvSpPr>
          <p:nvPr/>
        </p:nvSpPr>
        <p:spPr bwMode="auto">
          <a:xfrm>
            <a:off x="1258888" y="6084888"/>
            <a:ext cx="72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200" b="1">
                <a:solidFill>
                  <a:srgbClr val="990000"/>
                </a:solidFill>
                <a:latin typeface="Tahoma" pitchFamily="34" charset="0"/>
              </a:rPr>
              <a:t>Да</a:t>
            </a:r>
          </a:p>
        </p:txBody>
      </p:sp>
      <p:sp>
        <p:nvSpPr>
          <p:cNvPr id="69" name="Line 32"/>
          <p:cNvSpPr>
            <a:spLocks noChangeShapeType="1"/>
          </p:cNvSpPr>
          <p:nvPr/>
        </p:nvSpPr>
        <p:spPr bwMode="auto">
          <a:xfrm flipH="1" flipV="1">
            <a:off x="2460625" y="6129338"/>
            <a:ext cx="0" cy="19843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 sz="1200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78" name="Line 32"/>
          <p:cNvSpPr>
            <a:spLocks noChangeShapeType="1"/>
          </p:cNvSpPr>
          <p:nvPr/>
        </p:nvSpPr>
        <p:spPr bwMode="auto">
          <a:xfrm rot="-5400000">
            <a:off x="1224757" y="2701131"/>
            <a:ext cx="0" cy="151288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stealth" w="lg" len="sm"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79" name="Line 32"/>
          <p:cNvSpPr>
            <a:spLocks noChangeShapeType="1"/>
          </p:cNvSpPr>
          <p:nvPr/>
        </p:nvSpPr>
        <p:spPr bwMode="auto">
          <a:xfrm rot="-5400000">
            <a:off x="1224757" y="3972719"/>
            <a:ext cx="0" cy="151288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80" name="Line 32"/>
          <p:cNvSpPr>
            <a:spLocks noChangeShapeType="1"/>
          </p:cNvSpPr>
          <p:nvPr/>
        </p:nvSpPr>
        <p:spPr bwMode="auto">
          <a:xfrm rot="10800000">
            <a:off x="468313" y="3457575"/>
            <a:ext cx="0" cy="1285875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99420" name="TextBox 709634"/>
          <p:cNvSpPr txBox="1">
            <a:spLocks noChangeArrowheads="1"/>
          </p:cNvSpPr>
          <p:nvPr/>
        </p:nvSpPr>
        <p:spPr bwMode="auto">
          <a:xfrm>
            <a:off x="3313113" y="5837238"/>
            <a:ext cx="586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Arial" pitchFamily="34" charset="0"/>
              </a:rPr>
              <a:t>Алгоритм реанимации новорожденных 2010 </a:t>
            </a:r>
            <a:endParaRPr lang="uk-UA" sz="2000" b="1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49308" y="1147391"/>
            <a:ext cx="5918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n-ea"/>
                <a:cs typeface="ＭＳ Ｐゴシック" charset="0"/>
              </a:rPr>
              <a:t>A</a:t>
            </a:r>
            <a:endParaRPr lang="uk-UA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59" name="Прямокутник 58"/>
          <p:cNvSpPr/>
          <p:nvPr/>
        </p:nvSpPr>
        <p:spPr>
          <a:xfrm>
            <a:off x="629132" y="2496071"/>
            <a:ext cx="59183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n-ea"/>
                <a:cs typeface="ＭＳ Ｐゴシック" charset="0"/>
              </a:rPr>
              <a:t>B</a:t>
            </a:r>
            <a:endParaRPr lang="uk-UA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60" name="Прямокутник 59"/>
          <p:cNvSpPr/>
          <p:nvPr/>
        </p:nvSpPr>
        <p:spPr>
          <a:xfrm>
            <a:off x="582487" y="4869160"/>
            <a:ext cx="5918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n-ea"/>
                <a:cs typeface="ＭＳ Ｐゴシック" charset="0"/>
              </a:rPr>
              <a:t>C</a:t>
            </a:r>
            <a:endParaRPr lang="uk-UA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+mn-ea"/>
              <a:cs typeface="ＭＳ Ｐゴシック" charset="0"/>
            </a:endParaRPr>
          </a:p>
        </p:txBody>
      </p:sp>
      <p:sp>
        <p:nvSpPr>
          <p:cNvPr id="70" name="Прямокутник 69"/>
          <p:cNvSpPr/>
          <p:nvPr/>
        </p:nvSpPr>
        <p:spPr>
          <a:xfrm>
            <a:off x="611560" y="6043935"/>
            <a:ext cx="5918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n-ea"/>
                <a:cs typeface="ＭＳ Ｐゴシック" charset="0"/>
              </a:rPr>
              <a:t>D</a:t>
            </a:r>
            <a:endParaRPr lang="uk-UA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+mn-ea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неотложных состояний в гинекологии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05000"/>
            <a:ext cx="8610600" cy="4495800"/>
          </a:xfrm>
        </p:spPr>
        <p:txBody>
          <a:bodyPr/>
          <a:lstStyle/>
          <a:p>
            <a:pPr marL="609600" indent="-609600" eaLnBrk="1" hangingPunct="1"/>
            <a:r>
              <a:rPr lang="ru-RU" sz="4000" b="1" smtClean="0">
                <a:solidFill>
                  <a:srgbClr val="FFFF00"/>
                </a:solidFill>
              </a:rPr>
              <a:t>Наружные кровотечения из половых путей</a:t>
            </a:r>
          </a:p>
          <a:p>
            <a:pPr marL="609600" indent="-609600" eaLnBrk="1" hangingPunct="1"/>
            <a:endParaRPr lang="ru-RU" sz="36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Кровотечения из полости матки</a:t>
            </a:r>
          </a:p>
          <a:p>
            <a:pPr marL="609600" indent="-609600" algn="just" eaLnBrk="1" hangingPunct="1">
              <a:buFontTx/>
              <a:buChar char="•"/>
            </a:pPr>
            <a:r>
              <a:rPr lang="ru-RU" sz="4000" b="1" smtClean="0">
                <a:solidFill>
                  <a:srgbClr val="FFFF00"/>
                </a:solidFill>
              </a:rPr>
              <a:t>Кровотечения из наружных половых органов</a:t>
            </a:r>
          </a:p>
          <a:p>
            <a:pPr marL="609600" indent="-609600" algn="just" eaLnBrk="1" hangingPunct="1"/>
            <a:endParaRPr lang="ru-RU" sz="4000" b="1" smtClean="0">
              <a:solidFill>
                <a:srgbClr val="FFFF00"/>
              </a:solidFill>
            </a:endParaRPr>
          </a:p>
          <a:p>
            <a:pPr marL="609600" indent="-609600" algn="just" eaLnBrk="1" hangingPunct="1"/>
            <a:endParaRPr lang="ru-RU" sz="36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2455</Words>
  <Application>Microsoft Macintosh PowerPoint</Application>
  <PresentationFormat>Экран (4:3)</PresentationFormat>
  <Paragraphs>455</Paragraphs>
  <Slides>83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92" baseType="lpstr">
      <vt:lpstr>Times New Roman</vt:lpstr>
      <vt:lpstr>MS PGothic</vt:lpstr>
      <vt:lpstr>Arial</vt:lpstr>
      <vt:lpstr>Calibri</vt:lpstr>
      <vt:lpstr>Wingdings</vt:lpstr>
      <vt:lpstr>ArialMT</vt:lpstr>
      <vt:lpstr>Tahoma</vt:lpstr>
      <vt:lpstr>Arial Narrow</vt:lpstr>
      <vt:lpstr>Оформление по умолчанию</vt:lpstr>
      <vt:lpstr>Современные аспекты терапии гестозов</vt:lpstr>
      <vt:lpstr>К неотложным состояниям в гинекологии относятся</vt:lpstr>
      <vt:lpstr>Симптоматика при неотложных состояниях в гинекологии</vt:lpstr>
      <vt:lpstr>Причины болевого синдрома</vt:lpstr>
      <vt:lpstr>Особенности болевого синдрома у гинекологических больных</vt:lpstr>
      <vt:lpstr>Классификация неотложных состояний в гинекологии</vt:lpstr>
      <vt:lpstr>Классификация неотложных состояний в гинекологии</vt:lpstr>
      <vt:lpstr>Классификация неотложных состояний в гинекологии</vt:lpstr>
      <vt:lpstr>Классификация неотложных состояний в гинекологии</vt:lpstr>
      <vt:lpstr>Клиническая картина</vt:lpstr>
      <vt:lpstr>Болевой синдром – один из наиболее частых симптомов гинекологических заболеваний, требующих оказания неотложной помощи</vt:lpstr>
      <vt:lpstr>Причины болевого синдрома</vt:lpstr>
      <vt:lpstr>Дифференциальный диагноз</vt:lpstr>
      <vt:lpstr>Болевой синдром при различных заболеваниях</vt:lpstr>
      <vt:lpstr>Болевой синдром при различных заболеваниях</vt:lpstr>
      <vt:lpstr>Болевой синдром при различных заболеваниях</vt:lpstr>
      <vt:lpstr>Болевой синдром при различных заболеваниях</vt:lpstr>
      <vt:lpstr>Перекрут ножки опухоли яичника</vt:lpstr>
      <vt:lpstr>Нарушение кровоснабжения миоматозного узла</vt:lpstr>
      <vt:lpstr>Кровотечения являются основной причиной смерти как акушерских, так и гинекологических больных</vt:lpstr>
      <vt:lpstr>Источники кровотечения в акушерстве и гинекологии</vt:lpstr>
      <vt:lpstr>Кровотечения могут быть</vt:lpstr>
      <vt:lpstr>Причины внутренних кровотечений</vt:lpstr>
      <vt:lpstr>Внематочная беременность – расположение плодного яйца вне полости матки</vt:lpstr>
      <vt:lpstr>Внематочная беременность</vt:lpstr>
      <vt:lpstr>Внематочная беременность  при разрыве маточной трубы</vt:lpstr>
      <vt:lpstr>Внематочная беременность при течении по типу трубного аборта</vt:lpstr>
      <vt:lpstr>Апоплексия яичника (разрыв желтого тела)</vt:lpstr>
      <vt:lpstr>Перфорация матки</vt:lpstr>
      <vt:lpstr>Наружные кровотечения из половых путей</vt:lpstr>
      <vt:lpstr>Кровянистые выделения в первой половине беременности (до 20 недель)</vt:lpstr>
      <vt:lpstr>Самопроизвольный аборт</vt:lpstr>
      <vt:lpstr>Дисфункциональные маточные кровотечения могут быть обусловлены</vt:lpstr>
      <vt:lpstr>Миома матки</vt:lpstr>
      <vt:lpstr>Миома матки</vt:lpstr>
      <vt:lpstr>Миома матки</vt:lpstr>
      <vt:lpstr>Причиной кровянистых выделений из половых путей могут быть</vt:lpstr>
      <vt:lpstr>Рак шейки и тела матки</vt:lpstr>
      <vt:lpstr>Причины кровотечений из наружних половых органов</vt:lpstr>
      <vt:lpstr>Травмы половых органов</vt:lpstr>
      <vt:lpstr>Лечебные мероприятия при гинекологических кровотечениях</vt:lpstr>
      <vt:lpstr>Клинические признаки острой кровопотери</vt:lpstr>
      <vt:lpstr>Факторы, снижающие толерантность к кровопотере</vt:lpstr>
      <vt:lpstr>Степени шока</vt:lpstr>
      <vt:lpstr>Помощь больным с острой кровопотерей</vt:lpstr>
      <vt:lpstr>Основы инфузионной терапии при острой кровопотере у акушерских и гинекологических больных</vt:lpstr>
      <vt:lpstr>Тромбоэмболия легочной артерии</vt:lpstr>
      <vt:lpstr>Тромбоэмболия легочной артерии</vt:lpstr>
      <vt:lpstr>Илеофеморальный тромбоз</vt:lpstr>
      <vt:lpstr>Тромбоэмболия легочной артерии</vt:lpstr>
      <vt:lpstr>Тромбоэмболия легочной артерии, илеофеморальный тромбоз</vt:lpstr>
      <vt:lpstr>Тромбоэмболия легочной артерии, илеофеморальный тромбоз</vt:lpstr>
      <vt:lpstr>Помощь на догоспитальном этапе</vt:lpstr>
      <vt:lpstr>Неотложные состояния в акушерстве</vt:lpstr>
      <vt:lpstr>Кровянистые выделения во второй половине беременности  (более 22 недель)</vt:lpstr>
      <vt:lpstr>Преждевременные роды Срок беременности – 22-36 недель</vt:lpstr>
      <vt:lpstr>Медицинская помощь женщинам при преждевременных родах должна оказываться в соответствии с клиническим протоколом, утвержденным методическим письмом Минздрава России № 15-4/10/2-12700  от 16.12.11 г.</vt:lpstr>
      <vt:lpstr>Беременные из группы риска рождения ребенка с массой тела менее 1500 грамм (срок беременности менее 34 недель) должны быть переведены в стационар 3-го уровня антенатально. </vt:lpstr>
      <vt:lpstr>Лечебные мероприятия на догоспитальном этапе (преждевременные роды)</vt:lpstr>
      <vt:lpstr>Предлежание плаценты</vt:lpstr>
      <vt:lpstr>Предлежание плаценты</vt:lpstr>
      <vt:lpstr>Лечебные мероприятия на догоспитальном этапе (предлежание плаценты)</vt:lpstr>
      <vt:lpstr>Преждевременная отслойка нормально расположенной плаценты</vt:lpstr>
      <vt:lpstr>Причины преждевременной отслойки нормально расположенной плаценты </vt:lpstr>
      <vt:lpstr>Помощь на догоспитальном этапе</vt:lpstr>
      <vt:lpstr>Показания к госпитализации беременных в экстренном порядке</vt:lpstr>
      <vt:lpstr>Артериальная гипертензия у беременных</vt:lpstr>
      <vt:lpstr>Факторы, приводящие к ошибкам измерения АД у беременных</vt:lpstr>
      <vt:lpstr>Преэклампсия (гестоз, нефропатия беременных, токсикоз второй половины беременности)</vt:lpstr>
      <vt:lpstr>Первая помощь при артериальной гипертензии у беременных</vt:lpstr>
      <vt:lpstr>Магнезиальная терапия</vt:lpstr>
      <vt:lpstr>Повышенная судорожная готовность</vt:lpstr>
      <vt:lpstr>Эклампсия</vt:lpstr>
      <vt:lpstr>Экламптическая кома</vt:lpstr>
      <vt:lpstr>Первая помощь при припадке эклампсии</vt:lpstr>
      <vt:lpstr>Первая помощь при припадке эклампсии</vt:lpstr>
      <vt:lpstr>Экстренная помощь при родах</vt:lpstr>
      <vt:lpstr>Пособие при головном предлежании</vt:lpstr>
      <vt:lpstr>Выведение плечиков при головном предлежании</vt:lpstr>
      <vt:lpstr>Пособие при тазовом предлежании</vt:lpstr>
      <vt:lpstr>Базовые принципы оказания первичной реанимационной помощи новорожденному, определены методическим письмом Минздравсоцразвития  2010 г. и приказом № 921н Министерства здравоохранения РФ 2012 г.</vt:lpstr>
      <vt:lpstr>Кому нужно оказывать первичную реанимационную помощь?</vt:lpstr>
      <vt:lpstr>Слайд 83</vt:lpstr>
    </vt:vector>
  </TitlesOfParts>
  <Company>privat person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терапии гестозов</dc:title>
  <dc:creator>vera</dc:creator>
  <cp:lastModifiedBy>User</cp:lastModifiedBy>
  <cp:revision>31</cp:revision>
  <dcterms:created xsi:type="dcterms:W3CDTF">2009-06-24T18:42:14Z</dcterms:created>
  <dcterms:modified xsi:type="dcterms:W3CDTF">2021-04-13T06:25:41Z</dcterms:modified>
</cp:coreProperties>
</file>