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2" r:id="rId2"/>
    <p:sldMasterId id="2147484286" r:id="rId3"/>
    <p:sldMasterId id="2147484300" r:id="rId4"/>
    <p:sldMasterId id="2147484314" r:id="rId5"/>
    <p:sldMasterId id="2147484328" r:id="rId6"/>
  </p:sldMasterIdLst>
  <p:notesMasterIdLst>
    <p:notesMasterId r:id="rId66"/>
  </p:notesMasterIdLst>
  <p:handoutMasterIdLst>
    <p:handoutMasterId r:id="rId67"/>
  </p:handoutMasterIdLst>
  <p:sldIdLst>
    <p:sldId id="256" r:id="rId7"/>
    <p:sldId id="480" r:id="rId8"/>
    <p:sldId id="530" r:id="rId9"/>
    <p:sldId id="481" r:id="rId10"/>
    <p:sldId id="588" r:id="rId11"/>
    <p:sldId id="483" r:id="rId12"/>
    <p:sldId id="420" r:id="rId13"/>
    <p:sldId id="667" r:id="rId14"/>
    <p:sldId id="644" r:id="rId15"/>
    <p:sldId id="604" r:id="rId16"/>
    <p:sldId id="649" r:id="rId17"/>
    <p:sldId id="586" r:id="rId18"/>
    <p:sldId id="659" r:id="rId19"/>
    <p:sldId id="592" r:id="rId20"/>
    <p:sldId id="593" r:id="rId21"/>
    <p:sldId id="594" r:id="rId22"/>
    <p:sldId id="595" r:id="rId23"/>
    <p:sldId id="607" r:id="rId24"/>
    <p:sldId id="601" r:id="rId25"/>
    <p:sldId id="596" r:id="rId26"/>
    <p:sldId id="597" r:id="rId27"/>
    <p:sldId id="598" r:id="rId28"/>
    <p:sldId id="602" r:id="rId29"/>
    <p:sldId id="605" r:id="rId30"/>
    <p:sldId id="668" r:id="rId31"/>
    <p:sldId id="669" r:id="rId32"/>
    <p:sldId id="670" r:id="rId33"/>
    <p:sldId id="673" r:id="rId34"/>
    <p:sldId id="671" r:id="rId35"/>
    <p:sldId id="672" r:id="rId36"/>
    <p:sldId id="685" r:id="rId37"/>
    <p:sldId id="557" r:id="rId38"/>
    <p:sldId id="674" r:id="rId39"/>
    <p:sldId id="558" r:id="rId40"/>
    <p:sldId id="559" r:id="rId41"/>
    <p:sldId id="686" r:id="rId42"/>
    <p:sldId id="561" r:id="rId43"/>
    <p:sldId id="575" r:id="rId44"/>
    <p:sldId id="609" r:id="rId45"/>
    <p:sldId id="610" r:id="rId46"/>
    <p:sldId id="616" r:id="rId47"/>
    <p:sldId id="675" r:id="rId48"/>
    <p:sldId id="676" r:id="rId49"/>
    <p:sldId id="677" r:id="rId50"/>
    <p:sldId id="678" r:id="rId51"/>
    <p:sldId id="679" r:id="rId52"/>
    <p:sldId id="680" r:id="rId53"/>
    <p:sldId id="666" r:id="rId54"/>
    <p:sldId id="617" r:id="rId55"/>
    <p:sldId id="618" r:id="rId56"/>
    <p:sldId id="652" r:id="rId57"/>
    <p:sldId id="683" r:id="rId58"/>
    <p:sldId id="681" r:id="rId59"/>
    <p:sldId id="682" r:id="rId60"/>
    <p:sldId id="657" r:id="rId61"/>
    <p:sldId id="658" r:id="rId62"/>
    <p:sldId id="684" r:id="rId63"/>
    <p:sldId id="624" r:id="rId64"/>
    <p:sldId id="437" r:id="rId6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2438" indent="4763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charset="0"/>
        <a:ea typeface="+mn-ea"/>
        <a:cs typeface="Arial" charset="0"/>
      </a:defRPr>
    </a:lvl2pPr>
    <a:lvl3pPr marL="906463" indent="7938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58900" indent="127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12925" indent="15875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CC"/>
    <a:srgbClr val="00FFCC"/>
    <a:srgbClr val="3333FF"/>
    <a:srgbClr val="990099"/>
    <a:srgbClr val="003399"/>
    <a:srgbClr val="1FB61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>
        <p:scale>
          <a:sx n="80" d="100"/>
          <a:sy n="80" d="100"/>
        </p:scale>
        <p:origin x="-2502" y="-750"/>
      </p:cViewPr>
      <p:guideLst>
        <p:guide orient="horz" pos="1344"/>
        <p:guide orient="horz" pos="4219"/>
        <p:guide pos="384"/>
        <p:guide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46" y="-84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DDD0C-6672-408C-81F7-98013C1546C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386F3-EB84-4ABF-832D-DAB86113DCB2}">
      <dgm:prSet phldrT="[Текст]" custT="1"/>
      <dgm:spPr>
        <a:xfrm>
          <a:off x="3193702" y="1395385"/>
          <a:ext cx="2436877" cy="7337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0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Формы инфаркта миокарда</a:t>
          </a:r>
          <a:endParaRPr lang="ru-RU" sz="20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36058257-2A40-4873-B864-5346F757A1D8}" type="parTrans" cxnId="{671F90C8-BFCD-4CCC-8FF1-4559610FC560}">
      <dgm:prSet/>
      <dgm:spPr/>
      <dgm:t>
        <a:bodyPr/>
        <a:lstStyle/>
        <a:p>
          <a:endParaRPr lang="ru-RU"/>
        </a:p>
      </dgm:t>
    </dgm:pt>
    <dgm:pt modelId="{8918641E-10AB-4EDE-AA2A-92CD2498086B}" type="sibTrans" cxnId="{671F90C8-BFCD-4CCC-8FF1-4559610FC560}">
      <dgm:prSet/>
      <dgm:spPr/>
      <dgm:t>
        <a:bodyPr/>
        <a:lstStyle/>
        <a:p>
          <a:endParaRPr lang="ru-RU"/>
        </a:p>
      </dgm:t>
    </dgm:pt>
    <dgm:pt modelId="{F9B088F7-6854-43CA-8A63-F53E9C4D9955}">
      <dgm:prSet phldrT="[Текст]" custT="1"/>
      <dgm:spPr>
        <a:xfrm>
          <a:off x="719713" y="2711250"/>
          <a:ext cx="2121796" cy="7337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0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Классическая форма</a:t>
          </a:r>
          <a:endParaRPr lang="ru-RU" sz="20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1BA18F92-4F54-45FE-A8D2-B9868E675BCE}" type="parTrans" cxnId="{BD4CE9B0-53CC-4953-B685-B7418CB89199}">
      <dgm:prSet/>
      <dgm:spPr>
        <a:xfrm>
          <a:off x="1652214" y="2007201"/>
          <a:ext cx="2631529" cy="582071"/>
        </a:xfrm>
        <a:noFill/>
        <a:ln w="2540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FA02E4B-C43A-4BA6-9B5A-4B35324295CC}" type="sibTrans" cxnId="{BD4CE9B0-53CC-4953-B685-B7418CB89199}">
      <dgm:prSet/>
      <dgm:spPr/>
      <dgm:t>
        <a:bodyPr/>
        <a:lstStyle/>
        <a:p>
          <a:endParaRPr lang="ru-RU"/>
        </a:p>
      </dgm:t>
    </dgm:pt>
    <dgm:pt modelId="{DF67146B-75BA-44F2-9B1F-8DF8B371043F}">
      <dgm:prSet phldrT="[Текст]" custT="1"/>
      <dgm:spPr>
        <a:xfrm>
          <a:off x="439618" y="4192967"/>
          <a:ext cx="1508032" cy="7337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0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Ангинозная</a:t>
          </a:r>
          <a:endParaRPr lang="ru-RU" sz="20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229C2E44-02D0-4756-B5CD-C9C639DB7C91}" type="parTrans" cxnId="{5310DE2B-3652-4AA4-9F91-14E8C0034099}">
      <dgm:prSet/>
      <dgm:spPr>
        <a:xfrm>
          <a:off x="1065236" y="3323066"/>
          <a:ext cx="586977" cy="747923"/>
        </a:xfr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09CB772-E5FB-4996-97D8-0EDBDDDD0660}" type="sibTrans" cxnId="{5310DE2B-3652-4AA4-9F91-14E8C0034099}">
      <dgm:prSet/>
      <dgm:spPr/>
      <dgm:t>
        <a:bodyPr/>
        <a:lstStyle/>
        <a:p>
          <a:endParaRPr lang="ru-RU"/>
        </a:p>
      </dgm:t>
    </dgm:pt>
    <dgm:pt modelId="{6E1CC8E2-1B8C-4F60-A713-4407E098F6DF}">
      <dgm:prSet phldrT="[Текст]" custT="1"/>
      <dgm:spPr>
        <a:xfrm>
          <a:off x="5601026" y="2701608"/>
          <a:ext cx="2115718" cy="7337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0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Атипичные формы</a:t>
          </a:r>
          <a:endParaRPr lang="ru-RU" sz="20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84BF3E45-B3C9-4586-9F97-3257D10C4AB6}" type="parTrans" cxnId="{E9A8F0A8-403F-4DBE-B842-587F8E62805F}">
      <dgm:prSet/>
      <dgm:spPr>
        <a:xfrm>
          <a:off x="4283743" y="2007201"/>
          <a:ext cx="2246743" cy="572429"/>
        </a:xfrm>
        <a:noFill/>
        <a:ln w="2540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3E520D3-27AF-49BD-8C9F-B9D34C7DCEDE}" type="sibTrans" cxnId="{E9A8F0A8-403F-4DBE-B842-587F8E62805F}">
      <dgm:prSet/>
      <dgm:spPr/>
      <dgm:t>
        <a:bodyPr/>
        <a:lstStyle/>
        <a:p>
          <a:endParaRPr lang="ru-RU"/>
        </a:p>
      </dgm:t>
    </dgm:pt>
    <dgm:pt modelId="{A4F72753-FE5E-42D8-8153-F37A2E2EEC8C}">
      <dgm:prSet phldrT="[Текст]" custT="1"/>
      <dgm:spPr>
        <a:xfrm>
          <a:off x="2204446" y="4192967"/>
          <a:ext cx="1448890" cy="7337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0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Абдоминальная</a:t>
          </a:r>
          <a:endParaRPr lang="ru-RU" sz="20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A007E1EA-BB39-4518-B182-27E209B27913}" type="parTrans" cxnId="{AE5E2D4B-AB93-4068-8AE5-E30F6129E130}">
      <dgm:prSet/>
      <dgm:spPr>
        <a:xfrm>
          <a:off x="2800494" y="3313424"/>
          <a:ext cx="3729993" cy="757565"/>
        </a:xfr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7F7F1FC-AF8A-4DD3-82FD-63ABAE582C83}" type="sibTrans" cxnId="{AE5E2D4B-AB93-4068-8AE5-E30F6129E130}">
      <dgm:prSet/>
      <dgm:spPr/>
      <dgm:t>
        <a:bodyPr/>
        <a:lstStyle/>
        <a:p>
          <a:endParaRPr lang="ru-RU"/>
        </a:p>
      </dgm:t>
    </dgm:pt>
    <dgm:pt modelId="{99C648A9-5DEA-43E3-8C99-1284935CC7AE}">
      <dgm:prSet phldrT="[Текст]" custT="1"/>
      <dgm:spPr>
        <a:xfrm>
          <a:off x="3910132" y="4192967"/>
          <a:ext cx="1444672" cy="7337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0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Астматическая</a:t>
          </a:r>
          <a:endParaRPr lang="ru-RU" sz="2000" b="1" i="1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63395332-521F-4D73-BACC-62AD627A807C}" type="parTrans" cxnId="{8949B7D6-5808-4A15-90BB-3BC911BA73E3}">
      <dgm:prSet/>
      <dgm:spPr>
        <a:xfrm>
          <a:off x="4504071" y="3313424"/>
          <a:ext cx="2026416" cy="757565"/>
        </a:xfr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FC1AC22-35E6-4AC4-A174-1E0803E07B8C}" type="sibTrans" cxnId="{8949B7D6-5808-4A15-90BB-3BC911BA73E3}">
      <dgm:prSet/>
      <dgm:spPr/>
      <dgm:t>
        <a:bodyPr/>
        <a:lstStyle/>
        <a:p>
          <a:endParaRPr lang="ru-RU"/>
        </a:p>
      </dgm:t>
    </dgm:pt>
    <dgm:pt modelId="{071A8215-9596-4120-94A1-5EFEA0AB2C31}">
      <dgm:prSet phldrT="[Текст]" custT="1"/>
      <dgm:spPr>
        <a:xfrm>
          <a:off x="5611600" y="4192967"/>
          <a:ext cx="1561674" cy="7337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000" b="1" i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Церебральная</a:t>
          </a:r>
        </a:p>
      </dgm:t>
    </dgm:pt>
    <dgm:pt modelId="{9CA24BAE-8BF6-44BD-A7A2-7732A7EF4765}" type="parTrans" cxnId="{F6509A83-B9B6-4EB3-AC29-C4FDF6B0FE5D}">
      <dgm:prSet/>
      <dgm:spPr>
        <a:xfrm>
          <a:off x="6264040" y="3313424"/>
          <a:ext cx="266446" cy="757565"/>
        </a:xfr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17FA12D-34B2-4C3B-86DC-C792D3386849}" type="sibTrans" cxnId="{F6509A83-B9B6-4EB3-AC29-C4FDF6B0FE5D}">
      <dgm:prSet/>
      <dgm:spPr/>
      <dgm:t>
        <a:bodyPr/>
        <a:lstStyle/>
        <a:p>
          <a:endParaRPr lang="ru-RU"/>
        </a:p>
      </dgm:t>
    </dgm:pt>
    <dgm:pt modelId="{73409961-84C9-4779-A62B-6025F370E8EB}">
      <dgm:prSet phldrT="[Текст]" custT="1"/>
      <dgm:spPr>
        <a:xfrm>
          <a:off x="7430071" y="4192967"/>
          <a:ext cx="1494581" cy="7337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000" b="1" i="1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Безболевая</a:t>
          </a:r>
          <a:endParaRPr lang="ru-RU" sz="2000" b="1" i="1" baseline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gm:t>
    </dgm:pt>
    <dgm:pt modelId="{A9884F6D-C37A-4355-9041-426129EFF91F}" type="parTrans" cxnId="{DD009446-F754-496B-8589-17554C498AE5}">
      <dgm:prSet/>
      <dgm:spPr>
        <a:xfrm>
          <a:off x="6530487" y="3313424"/>
          <a:ext cx="1518477" cy="757565"/>
        </a:xfr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54AD32B-4BF3-42A2-9D06-2D8135CBD727}" type="sibTrans" cxnId="{DD009446-F754-496B-8589-17554C498AE5}">
      <dgm:prSet/>
      <dgm:spPr/>
      <dgm:t>
        <a:bodyPr/>
        <a:lstStyle/>
        <a:p>
          <a:endParaRPr lang="ru-RU"/>
        </a:p>
      </dgm:t>
    </dgm:pt>
    <dgm:pt modelId="{196708C0-B8FA-44E4-8D5D-FD56B2E13936}" type="pres">
      <dgm:prSet presAssocID="{4E6DDD0C-6672-408C-81F7-98013C1546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6677DA-61FC-4DB1-9B0F-7542FA9AA81D}" type="pres">
      <dgm:prSet presAssocID="{508386F3-EB84-4ABF-832D-DAB86113DCB2}" presName="hierRoot1" presStyleCnt="0"/>
      <dgm:spPr/>
    </dgm:pt>
    <dgm:pt modelId="{C1D1A1E1-084C-405C-90BA-BE3D723FF95D}" type="pres">
      <dgm:prSet presAssocID="{508386F3-EB84-4ABF-832D-DAB86113DCB2}" presName="composite" presStyleCnt="0"/>
      <dgm:spPr/>
    </dgm:pt>
    <dgm:pt modelId="{B44DFBDE-E746-4B98-8580-897B119A9EBE}" type="pres">
      <dgm:prSet presAssocID="{508386F3-EB84-4ABF-832D-DAB86113DCB2}" presName="background" presStyleLbl="node0" presStyleIdx="0" presStyleCnt="1"/>
      <dgm:spPr>
        <a:xfrm>
          <a:off x="3065304" y="1273407"/>
          <a:ext cx="2436877" cy="733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endParaRPr lang="ru-RU"/>
        </a:p>
      </dgm:t>
    </dgm:pt>
    <dgm:pt modelId="{DBCA120A-C6CB-4D73-BAC2-207EDF109A06}" type="pres">
      <dgm:prSet presAssocID="{508386F3-EB84-4ABF-832D-DAB86113DCB2}" presName="text" presStyleLbl="fgAcc0" presStyleIdx="0" presStyleCnt="1" custScaleX="210879" custScaleY="137071" custLinFactNeighborX="89528" custLinFactNeighborY="-8964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51E253C-F4F8-4E0E-86BC-FB9E1614A58B}" type="pres">
      <dgm:prSet presAssocID="{508386F3-EB84-4ABF-832D-DAB86113DCB2}" presName="hierChild2" presStyleCnt="0"/>
      <dgm:spPr/>
    </dgm:pt>
    <dgm:pt modelId="{BA7DFFA0-2438-4111-A5C8-A3B2E42ACBF2}" type="pres">
      <dgm:prSet presAssocID="{1BA18F92-4F54-45FE-A8D2-B9868E675BCE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2631529" y="0"/>
              </a:moveTo>
              <a:lnTo>
                <a:pt x="2631529" y="475019"/>
              </a:lnTo>
              <a:lnTo>
                <a:pt x="0" y="475019"/>
              </a:lnTo>
              <a:lnTo>
                <a:pt x="0" y="5820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1D41338-7A7E-4AFD-9E9C-2EC558166B2B}" type="pres">
      <dgm:prSet presAssocID="{F9B088F7-6854-43CA-8A63-F53E9C4D9955}" presName="hierRoot2" presStyleCnt="0"/>
      <dgm:spPr/>
    </dgm:pt>
    <dgm:pt modelId="{F5FCA0E7-54A7-46BB-9C3D-C1B0E9388008}" type="pres">
      <dgm:prSet presAssocID="{F9B088F7-6854-43CA-8A63-F53E9C4D9955}" presName="composite2" presStyleCnt="0"/>
      <dgm:spPr/>
    </dgm:pt>
    <dgm:pt modelId="{D6604B88-E26E-4352-9F91-880E262BA90B}" type="pres">
      <dgm:prSet presAssocID="{F9B088F7-6854-43CA-8A63-F53E9C4D9955}" presName="background2" presStyleLbl="node2" presStyleIdx="0" presStyleCnt="2"/>
      <dgm:spPr>
        <a:xfrm>
          <a:off x="591315" y="2589272"/>
          <a:ext cx="2121796" cy="733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endParaRPr lang="ru-RU"/>
        </a:p>
      </dgm:t>
    </dgm:pt>
    <dgm:pt modelId="{D65DBD8B-35CE-4AA1-8264-2A225CC8FF4D}" type="pres">
      <dgm:prSet presAssocID="{F9B088F7-6854-43CA-8A63-F53E9C4D9955}" presName="text2" presStyleLbl="fgAcc2" presStyleIdx="0" presStyleCnt="2" custScaleX="183613" custLinFactNeighborX="50795" custLinFactNeighborY="-5612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C14BCF8-9F35-4569-87E5-B66E4C2FDCCF}" type="pres">
      <dgm:prSet presAssocID="{F9B088F7-6854-43CA-8A63-F53E9C4D9955}" presName="hierChild3" presStyleCnt="0"/>
      <dgm:spPr/>
    </dgm:pt>
    <dgm:pt modelId="{F00174CA-F3F8-4D1A-AF9D-0FF7C2E86887}" type="pres">
      <dgm:prSet presAssocID="{229C2E44-02D0-4756-B5CD-C9C639DB7C91}" presName="Name17" presStyleLbl="parChTrans1D3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586977" y="0"/>
              </a:moveTo>
              <a:lnTo>
                <a:pt x="586977" y="640871"/>
              </a:lnTo>
              <a:lnTo>
                <a:pt x="0" y="640871"/>
              </a:lnTo>
              <a:lnTo>
                <a:pt x="0" y="74792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81CA661-13F3-4040-B71A-F5A610C832CE}" type="pres">
      <dgm:prSet presAssocID="{DF67146B-75BA-44F2-9B1F-8DF8B371043F}" presName="hierRoot3" presStyleCnt="0"/>
      <dgm:spPr/>
    </dgm:pt>
    <dgm:pt modelId="{B8BE0566-54AF-4A97-8C10-DA6DC8F0E5C6}" type="pres">
      <dgm:prSet presAssocID="{DF67146B-75BA-44F2-9B1F-8DF8B371043F}" presName="composite3" presStyleCnt="0"/>
      <dgm:spPr/>
    </dgm:pt>
    <dgm:pt modelId="{E0691798-6918-4B7A-B2F4-908798227C4D}" type="pres">
      <dgm:prSet presAssocID="{DF67146B-75BA-44F2-9B1F-8DF8B371043F}" presName="background3" presStyleLbl="node3" presStyleIdx="0" presStyleCnt="5"/>
      <dgm:spPr>
        <a:xfrm>
          <a:off x="311220" y="4070989"/>
          <a:ext cx="1508032" cy="733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endParaRPr lang="ru-RU"/>
        </a:p>
      </dgm:t>
    </dgm:pt>
    <dgm:pt modelId="{8EE5CEF7-DC92-474B-B389-02C2AE3D7846}" type="pres">
      <dgm:prSet presAssocID="{DF67146B-75BA-44F2-9B1F-8DF8B371043F}" presName="text3" presStyleLbl="fgAcc3" presStyleIdx="0" presStyleCnt="5" custScaleX="13050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7D96D43-2A89-4C85-BB32-4DC86D0F7A1B}" type="pres">
      <dgm:prSet presAssocID="{DF67146B-75BA-44F2-9B1F-8DF8B371043F}" presName="hierChild4" presStyleCnt="0"/>
      <dgm:spPr/>
    </dgm:pt>
    <dgm:pt modelId="{2856B267-E044-4BEC-AA7C-26D8AEC6E66B}" type="pres">
      <dgm:prSet presAssocID="{84BF3E45-B3C9-4586-9F97-3257D10C4AB6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377"/>
              </a:lnTo>
              <a:lnTo>
                <a:pt x="2246743" y="465377"/>
              </a:lnTo>
              <a:lnTo>
                <a:pt x="2246743" y="57242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78A5D98-7E79-420B-B722-061A7A0DF88C}" type="pres">
      <dgm:prSet presAssocID="{6E1CC8E2-1B8C-4F60-A713-4407E098F6DF}" presName="hierRoot2" presStyleCnt="0"/>
      <dgm:spPr/>
    </dgm:pt>
    <dgm:pt modelId="{40D895E5-9A26-4BD7-824F-77499C427E9B}" type="pres">
      <dgm:prSet presAssocID="{6E1CC8E2-1B8C-4F60-A713-4407E098F6DF}" presName="composite2" presStyleCnt="0"/>
      <dgm:spPr/>
    </dgm:pt>
    <dgm:pt modelId="{463D4A0F-1184-4B5B-95BE-8C2E8B80CC6A}" type="pres">
      <dgm:prSet presAssocID="{6E1CC8E2-1B8C-4F60-A713-4407E098F6DF}" presName="background2" presStyleLbl="node2" presStyleIdx="1" presStyleCnt="2"/>
      <dgm:spPr>
        <a:xfrm>
          <a:off x="5472628" y="2579630"/>
          <a:ext cx="2115718" cy="733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endParaRPr lang="ru-RU"/>
        </a:p>
      </dgm:t>
    </dgm:pt>
    <dgm:pt modelId="{1B6C4001-E206-4C64-994A-B56A54FA0BC8}" type="pres">
      <dgm:prSet presAssocID="{6E1CC8E2-1B8C-4F60-A713-4407E098F6DF}" presName="text2" presStyleLbl="fgAcc2" presStyleIdx="1" presStyleCnt="2" custScaleX="183087" custLinFactNeighborX="94700" custLinFactNeighborY="-5743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42A8569-1698-4C4D-9D4C-FFA36DF96E5C}" type="pres">
      <dgm:prSet presAssocID="{6E1CC8E2-1B8C-4F60-A713-4407E098F6DF}" presName="hierChild3" presStyleCnt="0"/>
      <dgm:spPr/>
    </dgm:pt>
    <dgm:pt modelId="{F68E571E-1F14-4F19-85E5-EF52555E780E}" type="pres">
      <dgm:prSet presAssocID="{A007E1EA-BB39-4518-B182-27E209B27913}" presName="Name17" presStyleLbl="parChTrans1D3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3729993" y="0"/>
              </a:moveTo>
              <a:lnTo>
                <a:pt x="3729993" y="650513"/>
              </a:lnTo>
              <a:lnTo>
                <a:pt x="0" y="650513"/>
              </a:lnTo>
              <a:lnTo>
                <a:pt x="0" y="7575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C5E90DC-14AB-4905-8D37-30102340E2CA}" type="pres">
      <dgm:prSet presAssocID="{A4F72753-FE5E-42D8-8153-F37A2E2EEC8C}" presName="hierRoot3" presStyleCnt="0"/>
      <dgm:spPr/>
    </dgm:pt>
    <dgm:pt modelId="{76F55E4A-EF2F-4B79-9CF2-BD4235DC6E39}" type="pres">
      <dgm:prSet presAssocID="{A4F72753-FE5E-42D8-8153-F37A2E2EEC8C}" presName="composite3" presStyleCnt="0"/>
      <dgm:spPr/>
    </dgm:pt>
    <dgm:pt modelId="{ADB7B627-DDCE-4E91-B12C-4C2A80F9E88C}" type="pres">
      <dgm:prSet presAssocID="{A4F72753-FE5E-42D8-8153-F37A2E2EEC8C}" presName="background3" presStyleLbl="node3" presStyleIdx="1" presStyleCnt="5"/>
      <dgm:spPr>
        <a:xfrm>
          <a:off x="2076048" y="4070989"/>
          <a:ext cx="1448890" cy="733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endParaRPr lang="ru-RU"/>
        </a:p>
      </dgm:t>
    </dgm:pt>
    <dgm:pt modelId="{9D8C1FD7-75CF-4195-9A80-56DFD2EAEFAC}" type="pres">
      <dgm:prSet presAssocID="{A4F72753-FE5E-42D8-8153-F37A2E2EEC8C}" presName="text3" presStyleLbl="fgAcc3" presStyleIdx="1" presStyleCnt="5" custScaleX="12538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C745F7E-986B-44BA-81B9-E140CD90FE71}" type="pres">
      <dgm:prSet presAssocID="{A4F72753-FE5E-42D8-8153-F37A2E2EEC8C}" presName="hierChild4" presStyleCnt="0"/>
      <dgm:spPr/>
    </dgm:pt>
    <dgm:pt modelId="{2C55CC7C-7A14-484E-9E86-58B0D06A049C}" type="pres">
      <dgm:prSet presAssocID="{63395332-521F-4D73-BACC-62AD627A807C}" presName="Name17" presStyleLbl="parChTrans1D3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026416" y="0"/>
              </a:moveTo>
              <a:lnTo>
                <a:pt x="2026416" y="650513"/>
              </a:lnTo>
              <a:lnTo>
                <a:pt x="0" y="650513"/>
              </a:lnTo>
              <a:lnTo>
                <a:pt x="0" y="7575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6B34C56-0EC9-4801-833E-B14E81362421}" type="pres">
      <dgm:prSet presAssocID="{99C648A9-5DEA-43E3-8C99-1284935CC7AE}" presName="hierRoot3" presStyleCnt="0"/>
      <dgm:spPr/>
    </dgm:pt>
    <dgm:pt modelId="{A228CC60-A410-4E77-8D4A-3D1A0A31CEAC}" type="pres">
      <dgm:prSet presAssocID="{99C648A9-5DEA-43E3-8C99-1284935CC7AE}" presName="composite3" presStyleCnt="0"/>
      <dgm:spPr/>
    </dgm:pt>
    <dgm:pt modelId="{B2928FD7-D17E-45C0-8DC2-4E71BF696B9D}" type="pres">
      <dgm:prSet presAssocID="{99C648A9-5DEA-43E3-8C99-1284935CC7AE}" presName="background3" presStyleLbl="node3" presStyleIdx="2" presStyleCnt="5"/>
      <dgm:spPr>
        <a:xfrm>
          <a:off x="3781734" y="4070989"/>
          <a:ext cx="1444672" cy="733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endParaRPr lang="ru-RU"/>
        </a:p>
      </dgm:t>
    </dgm:pt>
    <dgm:pt modelId="{A0060438-9F10-45AF-AA21-6BA68183FE44}" type="pres">
      <dgm:prSet presAssocID="{99C648A9-5DEA-43E3-8C99-1284935CC7AE}" presName="text3" presStyleLbl="fgAcc3" presStyleIdx="2" presStyleCnt="5" custScaleX="12501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435A661-55F5-49B2-BCB7-D126458F7A60}" type="pres">
      <dgm:prSet presAssocID="{99C648A9-5DEA-43E3-8C99-1284935CC7AE}" presName="hierChild4" presStyleCnt="0"/>
      <dgm:spPr/>
    </dgm:pt>
    <dgm:pt modelId="{7B02BED3-0206-4E8C-8336-8D4623802CFA}" type="pres">
      <dgm:prSet presAssocID="{9CA24BAE-8BF6-44BD-A7A2-7732A7EF4765}" presName="Name17" presStyleLbl="parChTrans1D3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266446" y="0"/>
              </a:moveTo>
              <a:lnTo>
                <a:pt x="266446" y="650513"/>
              </a:lnTo>
              <a:lnTo>
                <a:pt x="0" y="650513"/>
              </a:lnTo>
              <a:lnTo>
                <a:pt x="0" y="7575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696104B-FA82-44A6-88DF-4C2A37B2EEC8}" type="pres">
      <dgm:prSet presAssocID="{071A8215-9596-4120-94A1-5EFEA0AB2C31}" presName="hierRoot3" presStyleCnt="0"/>
      <dgm:spPr/>
    </dgm:pt>
    <dgm:pt modelId="{B4906D4D-3374-4628-BAF0-7A69E062B26F}" type="pres">
      <dgm:prSet presAssocID="{071A8215-9596-4120-94A1-5EFEA0AB2C31}" presName="composite3" presStyleCnt="0"/>
      <dgm:spPr/>
    </dgm:pt>
    <dgm:pt modelId="{05C16AC7-5866-47CF-B059-C43F36827C9F}" type="pres">
      <dgm:prSet presAssocID="{071A8215-9596-4120-94A1-5EFEA0AB2C31}" presName="background3" presStyleLbl="node3" presStyleIdx="3" presStyleCnt="5"/>
      <dgm:spPr>
        <a:xfrm>
          <a:off x="5483203" y="4070989"/>
          <a:ext cx="1561674" cy="733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endParaRPr lang="ru-RU"/>
        </a:p>
      </dgm:t>
    </dgm:pt>
    <dgm:pt modelId="{831AB7B3-DE67-4CB6-AFCC-6EACF32936B6}" type="pres">
      <dgm:prSet presAssocID="{071A8215-9596-4120-94A1-5EFEA0AB2C31}" presName="text3" presStyleLbl="fgAcc3" presStyleIdx="3" presStyleCnt="5" custScaleX="13514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54B7097-691F-4C1C-BAAF-73268E3EF7D9}" type="pres">
      <dgm:prSet presAssocID="{071A8215-9596-4120-94A1-5EFEA0AB2C31}" presName="hierChild4" presStyleCnt="0"/>
      <dgm:spPr/>
    </dgm:pt>
    <dgm:pt modelId="{81481D85-C140-41A6-AEDC-687141EF07EB}" type="pres">
      <dgm:prSet presAssocID="{A9884F6D-C37A-4355-9041-426129EFF91F}" presName="Name17" presStyleLbl="parChTrans1D3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513"/>
              </a:lnTo>
              <a:lnTo>
                <a:pt x="1518477" y="650513"/>
              </a:lnTo>
              <a:lnTo>
                <a:pt x="1518477" y="7575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03C7CDC0-D25D-4440-A419-7DEF7B2D1FE9}" type="pres">
      <dgm:prSet presAssocID="{73409961-84C9-4779-A62B-6025F370E8EB}" presName="hierRoot3" presStyleCnt="0"/>
      <dgm:spPr/>
    </dgm:pt>
    <dgm:pt modelId="{58C0CE11-21EE-4530-A2FA-EB9BD925B5EF}" type="pres">
      <dgm:prSet presAssocID="{73409961-84C9-4779-A62B-6025F370E8EB}" presName="composite3" presStyleCnt="0"/>
      <dgm:spPr/>
    </dgm:pt>
    <dgm:pt modelId="{3517BCBB-08AC-4626-9D0C-5F61CAD6991A}" type="pres">
      <dgm:prSet presAssocID="{73409961-84C9-4779-A62B-6025F370E8EB}" presName="background3" presStyleLbl="node3" presStyleIdx="4" presStyleCnt="5"/>
      <dgm:spPr>
        <a:xfrm>
          <a:off x="7301673" y="4070989"/>
          <a:ext cx="1494581" cy="73379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endParaRPr lang="ru-RU"/>
        </a:p>
      </dgm:t>
    </dgm:pt>
    <dgm:pt modelId="{1FDD30B0-03CF-4661-9976-AEBB3B4B7A1A}" type="pres">
      <dgm:prSet presAssocID="{73409961-84C9-4779-A62B-6025F370E8EB}" presName="text3" presStyleLbl="fgAcc3" presStyleIdx="4" presStyleCnt="5" custScaleX="12933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34AB56-5755-40AD-97C7-EC517442CA28}" type="pres">
      <dgm:prSet presAssocID="{73409961-84C9-4779-A62B-6025F370E8EB}" presName="hierChild4" presStyleCnt="0"/>
      <dgm:spPr/>
    </dgm:pt>
  </dgm:ptLst>
  <dgm:cxnLst>
    <dgm:cxn modelId="{BD4CE9B0-53CC-4953-B685-B7418CB89199}" srcId="{508386F3-EB84-4ABF-832D-DAB86113DCB2}" destId="{F9B088F7-6854-43CA-8A63-F53E9C4D9955}" srcOrd="0" destOrd="0" parTransId="{1BA18F92-4F54-45FE-A8D2-B9868E675BCE}" sibTransId="{2FA02E4B-C43A-4BA6-9B5A-4B35324295CC}"/>
    <dgm:cxn modelId="{24286808-A393-4424-9076-9EB2E3C5E433}" type="presOf" srcId="{63395332-521F-4D73-BACC-62AD627A807C}" destId="{2C55CC7C-7A14-484E-9E86-58B0D06A049C}" srcOrd="0" destOrd="0" presId="urn:microsoft.com/office/officeart/2005/8/layout/hierarchy1"/>
    <dgm:cxn modelId="{4A177E0B-23B3-40AE-A8CB-17C2431C1853}" type="presOf" srcId="{6E1CC8E2-1B8C-4F60-A713-4407E098F6DF}" destId="{1B6C4001-E206-4C64-994A-B56A54FA0BC8}" srcOrd="0" destOrd="0" presId="urn:microsoft.com/office/officeart/2005/8/layout/hierarchy1"/>
    <dgm:cxn modelId="{502FC933-5169-4ED7-8539-2B0B274278A4}" type="presOf" srcId="{99C648A9-5DEA-43E3-8C99-1284935CC7AE}" destId="{A0060438-9F10-45AF-AA21-6BA68183FE44}" srcOrd="0" destOrd="0" presId="urn:microsoft.com/office/officeart/2005/8/layout/hierarchy1"/>
    <dgm:cxn modelId="{DD009446-F754-496B-8589-17554C498AE5}" srcId="{6E1CC8E2-1B8C-4F60-A713-4407E098F6DF}" destId="{73409961-84C9-4779-A62B-6025F370E8EB}" srcOrd="3" destOrd="0" parTransId="{A9884F6D-C37A-4355-9041-426129EFF91F}" sibTransId="{754AD32B-4BF3-42A2-9D06-2D8135CBD727}"/>
    <dgm:cxn modelId="{37023A22-5C5A-489D-A7CC-80005BC18430}" type="presOf" srcId="{9CA24BAE-8BF6-44BD-A7A2-7732A7EF4765}" destId="{7B02BED3-0206-4E8C-8336-8D4623802CFA}" srcOrd="0" destOrd="0" presId="urn:microsoft.com/office/officeart/2005/8/layout/hierarchy1"/>
    <dgm:cxn modelId="{BD2D9175-9CD8-4206-ABA3-1AA28FF7004E}" type="presOf" srcId="{A007E1EA-BB39-4518-B182-27E209B27913}" destId="{F68E571E-1F14-4F19-85E5-EF52555E780E}" srcOrd="0" destOrd="0" presId="urn:microsoft.com/office/officeart/2005/8/layout/hierarchy1"/>
    <dgm:cxn modelId="{A2B83F88-DEFE-4D5B-9666-7E2A90229C07}" type="presOf" srcId="{229C2E44-02D0-4756-B5CD-C9C639DB7C91}" destId="{F00174CA-F3F8-4D1A-AF9D-0FF7C2E86887}" srcOrd="0" destOrd="0" presId="urn:microsoft.com/office/officeart/2005/8/layout/hierarchy1"/>
    <dgm:cxn modelId="{8949B7D6-5808-4A15-90BB-3BC911BA73E3}" srcId="{6E1CC8E2-1B8C-4F60-A713-4407E098F6DF}" destId="{99C648A9-5DEA-43E3-8C99-1284935CC7AE}" srcOrd="1" destOrd="0" parTransId="{63395332-521F-4D73-BACC-62AD627A807C}" sibTransId="{5FC1AC22-35E6-4AC4-A174-1E0803E07B8C}"/>
    <dgm:cxn modelId="{2DB00DEA-C0C0-440E-A697-F99F7A08CE35}" type="presOf" srcId="{DF67146B-75BA-44F2-9B1F-8DF8B371043F}" destId="{8EE5CEF7-DC92-474B-B389-02C2AE3D7846}" srcOrd="0" destOrd="0" presId="urn:microsoft.com/office/officeart/2005/8/layout/hierarchy1"/>
    <dgm:cxn modelId="{AE5E2D4B-AB93-4068-8AE5-E30F6129E130}" srcId="{6E1CC8E2-1B8C-4F60-A713-4407E098F6DF}" destId="{A4F72753-FE5E-42D8-8153-F37A2E2EEC8C}" srcOrd="0" destOrd="0" parTransId="{A007E1EA-BB39-4518-B182-27E209B27913}" sibTransId="{37F7F1FC-AF8A-4DD3-82FD-63ABAE582C83}"/>
    <dgm:cxn modelId="{671F90C8-BFCD-4CCC-8FF1-4559610FC560}" srcId="{4E6DDD0C-6672-408C-81F7-98013C1546C8}" destId="{508386F3-EB84-4ABF-832D-DAB86113DCB2}" srcOrd="0" destOrd="0" parTransId="{36058257-2A40-4873-B864-5346F757A1D8}" sibTransId="{8918641E-10AB-4EDE-AA2A-92CD2498086B}"/>
    <dgm:cxn modelId="{5310DE2B-3652-4AA4-9F91-14E8C0034099}" srcId="{F9B088F7-6854-43CA-8A63-F53E9C4D9955}" destId="{DF67146B-75BA-44F2-9B1F-8DF8B371043F}" srcOrd="0" destOrd="0" parTransId="{229C2E44-02D0-4756-B5CD-C9C639DB7C91}" sibTransId="{D09CB772-E5FB-4996-97D8-0EDBDDDD0660}"/>
    <dgm:cxn modelId="{0D8E3051-CBE4-4D0F-8DDC-48022B92BF05}" type="presOf" srcId="{1BA18F92-4F54-45FE-A8D2-B9868E675BCE}" destId="{BA7DFFA0-2438-4111-A5C8-A3B2E42ACBF2}" srcOrd="0" destOrd="0" presId="urn:microsoft.com/office/officeart/2005/8/layout/hierarchy1"/>
    <dgm:cxn modelId="{B693D545-BDB8-4AD3-8B09-773B5AD6164F}" type="presOf" srcId="{071A8215-9596-4120-94A1-5EFEA0AB2C31}" destId="{831AB7B3-DE67-4CB6-AFCC-6EACF32936B6}" srcOrd="0" destOrd="0" presId="urn:microsoft.com/office/officeart/2005/8/layout/hierarchy1"/>
    <dgm:cxn modelId="{2A79BA1E-2F23-4F12-AF06-C2E694E5F962}" type="presOf" srcId="{73409961-84C9-4779-A62B-6025F370E8EB}" destId="{1FDD30B0-03CF-4661-9976-AEBB3B4B7A1A}" srcOrd="0" destOrd="0" presId="urn:microsoft.com/office/officeart/2005/8/layout/hierarchy1"/>
    <dgm:cxn modelId="{70780E8D-F31A-492E-AD44-396AD18F0FC5}" type="presOf" srcId="{A4F72753-FE5E-42D8-8153-F37A2E2EEC8C}" destId="{9D8C1FD7-75CF-4195-9A80-56DFD2EAEFAC}" srcOrd="0" destOrd="0" presId="urn:microsoft.com/office/officeart/2005/8/layout/hierarchy1"/>
    <dgm:cxn modelId="{E50CC184-A7C0-4838-9CB4-0CC1BF65CADA}" type="presOf" srcId="{F9B088F7-6854-43CA-8A63-F53E9C4D9955}" destId="{D65DBD8B-35CE-4AA1-8264-2A225CC8FF4D}" srcOrd="0" destOrd="0" presId="urn:microsoft.com/office/officeart/2005/8/layout/hierarchy1"/>
    <dgm:cxn modelId="{E9A8F0A8-403F-4DBE-B842-587F8E62805F}" srcId="{508386F3-EB84-4ABF-832D-DAB86113DCB2}" destId="{6E1CC8E2-1B8C-4F60-A713-4407E098F6DF}" srcOrd="1" destOrd="0" parTransId="{84BF3E45-B3C9-4586-9F97-3257D10C4AB6}" sibTransId="{33E520D3-27AF-49BD-8C9F-B9D34C7DCEDE}"/>
    <dgm:cxn modelId="{9B3C70CE-D2C1-4812-B5D1-258D345563F5}" type="presOf" srcId="{4E6DDD0C-6672-408C-81F7-98013C1546C8}" destId="{196708C0-B8FA-44E4-8D5D-FD56B2E13936}" srcOrd="0" destOrd="0" presId="urn:microsoft.com/office/officeart/2005/8/layout/hierarchy1"/>
    <dgm:cxn modelId="{D82CEDD1-8FFA-4B7E-96E0-D14E64FF1A00}" type="presOf" srcId="{84BF3E45-B3C9-4586-9F97-3257D10C4AB6}" destId="{2856B267-E044-4BEC-AA7C-26D8AEC6E66B}" srcOrd="0" destOrd="0" presId="urn:microsoft.com/office/officeart/2005/8/layout/hierarchy1"/>
    <dgm:cxn modelId="{9C635B67-7779-445F-8B98-86B967ED82D4}" type="presOf" srcId="{508386F3-EB84-4ABF-832D-DAB86113DCB2}" destId="{DBCA120A-C6CB-4D73-BAC2-207EDF109A06}" srcOrd="0" destOrd="0" presId="urn:microsoft.com/office/officeart/2005/8/layout/hierarchy1"/>
    <dgm:cxn modelId="{1A4F33D0-5CA6-443F-9FCC-3101B6D3F875}" type="presOf" srcId="{A9884F6D-C37A-4355-9041-426129EFF91F}" destId="{81481D85-C140-41A6-AEDC-687141EF07EB}" srcOrd="0" destOrd="0" presId="urn:microsoft.com/office/officeart/2005/8/layout/hierarchy1"/>
    <dgm:cxn modelId="{F6509A83-B9B6-4EB3-AC29-C4FDF6B0FE5D}" srcId="{6E1CC8E2-1B8C-4F60-A713-4407E098F6DF}" destId="{071A8215-9596-4120-94A1-5EFEA0AB2C31}" srcOrd="2" destOrd="0" parTransId="{9CA24BAE-8BF6-44BD-A7A2-7732A7EF4765}" sibTransId="{717FA12D-34B2-4C3B-86DC-C792D3386849}"/>
    <dgm:cxn modelId="{1283D66C-069F-49B8-86C6-D920A0E34A5E}" type="presParOf" srcId="{196708C0-B8FA-44E4-8D5D-FD56B2E13936}" destId="{446677DA-61FC-4DB1-9B0F-7542FA9AA81D}" srcOrd="0" destOrd="0" presId="urn:microsoft.com/office/officeart/2005/8/layout/hierarchy1"/>
    <dgm:cxn modelId="{8B3A3791-BC00-45F0-B52E-5FB77B9C33C4}" type="presParOf" srcId="{446677DA-61FC-4DB1-9B0F-7542FA9AA81D}" destId="{C1D1A1E1-084C-405C-90BA-BE3D723FF95D}" srcOrd="0" destOrd="0" presId="urn:microsoft.com/office/officeart/2005/8/layout/hierarchy1"/>
    <dgm:cxn modelId="{72E58823-70D2-44A7-A647-B2AB7CBF827A}" type="presParOf" srcId="{C1D1A1E1-084C-405C-90BA-BE3D723FF95D}" destId="{B44DFBDE-E746-4B98-8580-897B119A9EBE}" srcOrd="0" destOrd="0" presId="urn:microsoft.com/office/officeart/2005/8/layout/hierarchy1"/>
    <dgm:cxn modelId="{A8143285-0997-44B6-945C-0E8A530460A2}" type="presParOf" srcId="{C1D1A1E1-084C-405C-90BA-BE3D723FF95D}" destId="{DBCA120A-C6CB-4D73-BAC2-207EDF109A06}" srcOrd="1" destOrd="0" presId="urn:microsoft.com/office/officeart/2005/8/layout/hierarchy1"/>
    <dgm:cxn modelId="{5E3878DD-24E5-4C52-ACFA-B012DBB67940}" type="presParOf" srcId="{446677DA-61FC-4DB1-9B0F-7542FA9AA81D}" destId="{B51E253C-F4F8-4E0E-86BC-FB9E1614A58B}" srcOrd="1" destOrd="0" presId="urn:microsoft.com/office/officeart/2005/8/layout/hierarchy1"/>
    <dgm:cxn modelId="{225815AE-DC05-465D-9F40-A21987EF36AE}" type="presParOf" srcId="{B51E253C-F4F8-4E0E-86BC-FB9E1614A58B}" destId="{BA7DFFA0-2438-4111-A5C8-A3B2E42ACBF2}" srcOrd="0" destOrd="0" presId="urn:microsoft.com/office/officeart/2005/8/layout/hierarchy1"/>
    <dgm:cxn modelId="{CB781444-6340-484C-ABBA-762BAA4B92DF}" type="presParOf" srcId="{B51E253C-F4F8-4E0E-86BC-FB9E1614A58B}" destId="{A1D41338-7A7E-4AFD-9E9C-2EC558166B2B}" srcOrd="1" destOrd="0" presId="urn:microsoft.com/office/officeart/2005/8/layout/hierarchy1"/>
    <dgm:cxn modelId="{AC19ECD4-4AA1-4919-AC16-D9833DEF6C30}" type="presParOf" srcId="{A1D41338-7A7E-4AFD-9E9C-2EC558166B2B}" destId="{F5FCA0E7-54A7-46BB-9C3D-C1B0E9388008}" srcOrd="0" destOrd="0" presId="urn:microsoft.com/office/officeart/2005/8/layout/hierarchy1"/>
    <dgm:cxn modelId="{A04C4CDB-1F6F-4C6A-B048-1CD072F60D87}" type="presParOf" srcId="{F5FCA0E7-54A7-46BB-9C3D-C1B0E9388008}" destId="{D6604B88-E26E-4352-9F91-880E262BA90B}" srcOrd="0" destOrd="0" presId="urn:microsoft.com/office/officeart/2005/8/layout/hierarchy1"/>
    <dgm:cxn modelId="{981CF43E-70E0-462C-995B-5AD132300DDF}" type="presParOf" srcId="{F5FCA0E7-54A7-46BB-9C3D-C1B0E9388008}" destId="{D65DBD8B-35CE-4AA1-8264-2A225CC8FF4D}" srcOrd="1" destOrd="0" presId="urn:microsoft.com/office/officeart/2005/8/layout/hierarchy1"/>
    <dgm:cxn modelId="{FD531E80-7A0E-40B2-ADAD-63E8893E4B50}" type="presParOf" srcId="{A1D41338-7A7E-4AFD-9E9C-2EC558166B2B}" destId="{9C14BCF8-9F35-4569-87E5-B66E4C2FDCCF}" srcOrd="1" destOrd="0" presId="urn:microsoft.com/office/officeart/2005/8/layout/hierarchy1"/>
    <dgm:cxn modelId="{05998EE4-F7ED-43CC-BC67-806CC136C91D}" type="presParOf" srcId="{9C14BCF8-9F35-4569-87E5-B66E4C2FDCCF}" destId="{F00174CA-F3F8-4D1A-AF9D-0FF7C2E86887}" srcOrd="0" destOrd="0" presId="urn:microsoft.com/office/officeart/2005/8/layout/hierarchy1"/>
    <dgm:cxn modelId="{185C66CE-A8A8-44D6-9461-6FF4AD203C73}" type="presParOf" srcId="{9C14BCF8-9F35-4569-87E5-B66E4C2FDCCF}" destId="{981CA661-13F3-4040-B71A-F5A610C832CE}" srcOrd="1" destOrd="0" presId="urn:microsoft.com/office/officeart/2005/8/layout/hierarchy1"/>
    <dgm:cxn modelId="{7D16BAFF-BA4A-4F03-A1BA-D7D56FDD4F7F}" type="presParOf" srcId="{981CA661-13F3-4040-B71A-F5A610C832CE}" destId="{B8BE0566-54AF-4A97-8C10-DA6DC8F0E5C6}" srcOrd="0" destOrd="0" presId="urn:microsoft.com/office/officeart/2005/8/layout/hierarchy1"/>
    <dgm:cxn modelId="{A3FDAB8C-5D07-424A-8EE7-C5F1E42E2ACA}" type="presParOf" srcId="{B8BE0566-54AF-4A97-8C10-DA6DC8F0E5C6}" destId="{E0691798-6918-4B7A-B2F4-908798227C4D}" srcOrd="0" destOrd="0" presId="urn:microsoft.com/office/officeart/2005/8/layout/hierarchy1"/>
    <dgm:cxn modelId="{F5CE1E3A-4F3A-44FE-B48D-9D6DB653706C}" type="presParOf" srcId="{B8BE0566-54AF-4A97-8C10-DA6DC8F0E5C6}" destId="{8EE5CEF7-DC92-474B-B389-02C2AE3D7846}" srcOrd="1" destOrd="0" presId="urn:microsoft.com/office/officeart/2005/8/layout/hierarchy1"/>
    <dgm:cxn modelId="{E5F04744-C45D-4C24-BAF9-EE2606A956A6}" type="presParOf" srcId="{981CA661-13F3-4040-B71A-F5A610C832CE}" destId="{E7D96D43-2A89-4C85-BB32-4DC86D0F7A1B}" srcOrd="1" destOrd="0" presId="urn:microsoft.com/office/officeart/2005/8/layout/hierarchy1"/>
    <dgm:cxn modelId="{56331838-B888-4C04-8CD8-8139F55EA9C4}" type="presParOf" srcId="{B51E253C-F4F8-4E0E-86BC-FB9E1614A58B}" destId="{2856B267-E044-4BEC-AA7C-26D8AEC6E66B}" srcOrd="2" destOrd="0" presId="urn:microsoft.com/office/officeart/2005/8/layout/hierarchy1"/>
    <dgm:cxn modelId="{C25EE5A8-D70C-4448-A1E4-29A4AE416697}" type="presParOf" srcId="{B51E253C-F4F8-4E0E-86BC-FB9E1614A58B}" destId="{D78A5D98-7E79-420B-B722-061A7A0DF88C}" srcOrd="3" destOrd="0" presId="urn:microsoft.com/office/officeart/2005/8/layout/hierarchy1"/>
    <dgm:cxn modelId="{1C197B08-7954-43B6-B862-A0C8D47F0336}" type="presParOf" srcId="{D78A5D98-7E79-420B-B722-061A7A0DF88C}" destId="{40D895E5-9A26-4BD7-824F-77499C427E9B}" srcOrd="0" destOrd="0" presId="urn:microsoft.com/office/officeart/2005/8/layout/hierarchy1"/>
    <dgm:cxn modelId="{92AA1AEB-79F6-4A70-B5A0-58DEC4C5FE38}" type="presParOf" srcId="{40D895E5-9A26-4BD7-824F-77499C427E9B}" destId="{463D4A0F-1184-4B5B-95BE-8C2E8B80CC6A}" srcOrd="0" destOrd="0" presId="urn:microsoft.com/office/officeart/2005/8/layout/hierarchy1"/>
    <dgm:cxn modelId="{247309BA-D95E-47A1-BF80-9D2251F4926D}" type="presParOf" srcId="{40D895E5-9A26-4BD7-824F-77499C427E9B}" destId="{1B6C4001-E206-4C64-994A-B56A54FA0BC8}" srcOrd="1" destOrd="0" presId="urn:microsoft.com/office/officeart/2005/8/layout/hierarchy1"/>
    <dgm:cxn modelId="{50FFA604-9E77-4050-8499-603004EE6A63}" type="presParOf" srcId="{D78A5D98-7E79-420B-B722-061A7A0DF88C}" destId="{342A8569-1698-4C4D-9D4C-FFA36DF96E5C}" srcOrd="1" destOrd="0" presId="urn:microsoft.com/office/officeart/2005/8/layout/hierarchy1"/>
    <dgm:cxn modelId="{496FEAF4-3EE5-4505-A4FD-AFBAAF9C189C}" type="presParOf" srcId="{342A8569-1698-4C4D-9D4C-FFA36DF96E5C}" destId="{F68E571E-1F14-4F19-85E5-EF52555E780E}" srcOrd="0" destOrd="0" presId="urn:microsoft.com/office/officeart/2005/8/layout/hierarchy1"/>
    <dgm:cxn modelId="{B6F388F0-D28D-461A-9F78-C647DCFB461F}" type="presParOf" srcId="{342A8569-1698-4C4D-9D4C-FFA36DF96E5C}" destId="{7C5E90DC-14AB-4905-8D37-30102340E2CA}" srcOrd="1" destOrd="0" presId="urn:microsoft.com/office/officeart/2005/8/layout/hierarchy1"/>
    <dgm:cxn modelId="{747E0E65-74B4-4591-BB2B-58DADDC43798}" type="presParOf" srcId="{7C5E90DC-14AB-4905-8D37-30102340E2CA}" destId="{76F55E4A-EF2F-4B79-9CF2-BD4235DC6E39}" srcOrd="0" destOrd="0" presId="urn:microsoft.com/office/officeart/2005/8/layout/hierarchy1"/>
    <dgm:cxn modelId="{4F41EAAC-E1BF-4756-B0B8-19A51E4CB469}" type="presParOf" srcId="{76F55E4A-EF2F-4B79-9CF2-BD4235DC6E39}" destId="{ADB7B627-DDCE-4E91-B12C-4C2A80F9E88C}" srcOrd="0" destOrd="0" presId="urn:microsoft.com/office/officeart/2005/8/layout/hierarchy1"/>
    <dgm:cxn modelId="{9A66838C-B4CF-4BF3-8436-6CEA35AA502D}" type="presParOf" srcId="{76F55E4A-EF2F-4B79-9CF2-BD4235DC6E39}" destId="{9D8C1FD7-75CF-4195-9A80-56DFD2EAEFAC}" srcOrd="1" destOrd="0" presId="urn:microsoft.com/office/officeart/2005/8/layout/hierarchy1"/>
    <dgm:cxn modelId="{FB5761DC-D0B9-4F1D-97DE-563E48E54F99}" type="presParOf" srcId="{7C5E90DC-14AB-4905-8D37-30102340E2CA}" destId="{1C745F7E-986B-44BA-81B9-E140CD90FE71}" srcOrd="1" destOrd="0" presId="urn:microsoft.com/office/officeart/2005/8/layout/hierarchy1"/>
    <dgm:cxn modelId="{29C44CD3-CAA2-46B2-BD63-F7F619EB471B}" type="presParOf" srcId="{342A8569-1698-4C4D-9D4C-FFA36DF96E5C}" destId="{2C55CC7C-7A14-484E-9E86-58B0D06A049C}" srcOrd="2" destOrd="0" presId="urn:microsoft.com/office/officeart/2005/8/layout/hierarchy1"/>
    <dgm:cxn modelId="{29F361A0-52E1-4BE8-9539-2CB822B6884C}" type="presParOf" srcId="{342A8569-1698-4C4D-9D4C-FFA36DF96E5C}" destId="{E6B34C56-0EC9-4801-833E-B14E81362421}" srcOrd="3" destOrd="0" presId="urn:microsoft.com/office/officeart/2005/8/layout/hierarchy1"/>
    <dgm:cxn modelId="{464B82A1-05BD-43E9-BA71-3D2EC41AC37D}" type="presParOf" srcId="{E6B34C56-0EC9-4801-833E-B14E81362421}" destId="{A228CC60-A410-4E77-8D4A-3D1A0A31CEAC}" srcOrd="0" destOrd="0" presId="urn:microsoft.com/office/officeart/2005/8/layout/hierarchy1"/>
    <dgm:cxn modelId="{295D1508-3E06-480D-ACC7-A2C126029321}" type="presParOf" srcId="{A228CC60-A410-4E77-8D4A-3D1A0A31CEAC}" destId="{B2928FD7-D17E-45C0-8DC2-4E71BF696B9D}" srcOrd="0" destOrd="0" presId="urn:microsoft.com/office/officeart/2005/8/layout/hierarchy1"/>
    <dgm:cxn modelId="{54275A17-04EE-48A8-B97B-CAEE9860BC24}" type="presParOf" srcId="{A228CC60-A410-4E77-8D4A-3D1A0A31CEAC}" destId="{A0060438-9F10-45AF-AA21-6BA68183FE44}" srcOrd="1" destOrd="0" presId="urn:microsoft.com/office/officeart/2005/8/layout/hierarchy1"/>
    <dgm:cxn modelId="{BFC6496B-0450-4AEB-B347-8D75D8C2975C}" type="presParOf" srcId="{E6B34C56-0EC9-4801-833E-B14E81362421}" destId="{6435A661-55F5-49B2-BCB7-D126458F7A60}" srcOrd="1" destOrd="0" presId="urn:microsoft.com/office/officeart/2005/8/layout/hierarchy1"/>
    <dgm:cxn modelId="{E22244CF-72CA-431C-AA5E-F0B7BA3EA2F6}" type="presParOf" srcId="{342A8569-1698-4C4D-9D4C-FFA36DF96E5C}" destId="{7B02BED3-0206-4E8C-8336-8D4623802CFA}" srcOrd="4" destOrd="0" presId="urn:microsoft.com/office/officeart/2005/8/layout/hierarchy1"/>
    <dgm:cxn modelId="{3D5D1C01-8AC4-4BD7-B218-823BB29E77CA}" type="presParOf" srcId="{342A8569-1698-4C4D-9D4C-FFA36DF96E5C}" destId="{A696104B-FA82-44A6-88DF-4C2A37B2EEC8}" srcOrd="5" destOrd="0" presId="urn:microsoft.com/office/officeart/2005/8/layout/hierarchy1"/>
    <dgm:cxn modelId="{84AD5D94-C565-4E78-83DB-6BB2B82510AC}" type="presParOf" srcId="{A696104B-FA82-44A6-88DF-4C2A37B2EEC8}" destId="{B4906D4D-3374-4628-BAF0-7A69E062B26F}" srcOrd="0" destOrd="0" presId="urn:microsoft.com/office/officeart/2005/8/layout/hierarchy1"/>
    <dgm:cxn modelId="{2BB08C37-ACDD-4DC8-A96D-A473EA0A3AF7}" type="presParOf" srcId="{B4906D4D-3374-4628-BAF0-7A69E062B26F}" destId="{05C16AC7-5866-47CF-B059-C43F36827C9F}" srcOrd="0" destOrd="0" presId="urn:microsoft.com/office/officeart/2005/8/layout/hierarchy1"/>
    <dgm:cxn modelId="{4FF0ED1E-A726-417F-BB40-5B749054D4B0}" type="presParOf" srcId="{B4906D4D-3374-4628-BAF0-7A69E062B26F}" destId="{831AB7B3-DE67-4CB6-AFCC-6EACF32936B6}" srcOrd="1" destOrd="0" presId="urn:microsoft.com/office/officeart/2005/8/layout/hierarchy1"/>
    <dgm:cxn modelId="{E2D68DE0-EAE6-4E03-932B-68D29C5452F9}" type="presParOf" srcId="{A696104B-FA82-44A6-88DF-4C2A37B2EEC8}" destId="{C54B7097-691F-4C1C-BAAF-73268E3EF7D9}" srcOrd="1" destOrd="0" presId="urn:microsoft.com/office/officeart/2005/8/layout/hierarchy1"/>
    <dgm:cxn modelId="{1ED0FFEE-0A5F-40D1-8D23-D57E57CA7BC0}" type="presParOf" srcId="{342A8569-1698-4C4D-9D4C-FFA36DF96E5C}" destId="{81481D85-C140-41A6-AEDC-687141EF07EB}" srcOrd="6" destOrd="0" presId="urn:microsoft.com/office/officeart/2005/8/layout/hierarchy1"/>
    <dgm:cxn modelId="{19508592-A62F-42BE-87F0-5E980C8D162B}" type="presParOf" srcId="{342A8569-1698-4C4D-9D4C-FFA36DF96E5C}" destId="{03C7CDC0-D25D-4440-A419-7DEF7B2D1FE9}" srcOrd="7" destOrd="0" presId="urn:microsoft.com/office/officeart/2005/8/layout/hierarchy1"/>
    <dgm:cxn modelId="{D9144624-81AA-4DD4-9484-41C27E52E431}" type="presParOf" srcId="{03C7CDC0-D25D-4440-A419-7DEF7B2D1FE9}" destId="{58C0CE11-21EE-4530-A2FA-EB9BD925B5EF}" srcOrd="0" destOrd="0" presId="urn:microsoft.com/office/officeart/2005/8/layout/hierarchy1"/>
    <dgm:cxn modelId="{C618976E-2E9D-4210-A589-CE6D9CD401EB}" type="presParOf" srcId="{58C0CE11-21EE-4530-A2FA-EB9BD925B5EF}" destId="{3517BCBB-08AC-4626-9D0C-5F61CAD6991A}" srcOrd="0" destOrd="0" presId="urn:microsoft.com/office/officeart/2005/8/layout/hierarchy1"/>
    <dgm:cxn modelId="{4505F2E1-970B-4BBF-B152-1F7145E576E3}" type="presParOf" srcId="{58C0CE11-21EE-4530-A2FA-EB9BD925B5EF}" destId="{1FDD30B0-03CF-4661-9976-AEBB3B4B7A1A}" srcOrd="1" destOrd="0" presId="urn:microsoft.com/office/officeart/2005/8/layout/hierarchy1"/>
    <dgm:cxn modelId="{E26B20BF-E09B-48DD-A5BC-191BA0BA73C1}" type="presParOf" srcId="{03C7CDC0-D25D-4440-A419-7DEF7B2D1FE9}" destId="{3234AB56-5755-40AD-97C7-EC517442CA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81D85-C140-41A6-AEDC-687141EF07EB}">
      <dsp:nvSpPr>
        <dsp:cNvPr id="0" name=""/>
        <dsp:cNvSpPr/>
      </dsp:nvSpPr>
      <dsp:spPr>
        <a:xfrm>
          <a:off x="5573116" y="2859601"/>
          <a:ext cx="1295868" cy="646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513"/>
              </a:lnTo>
              <a:lnTo>
                <a:pt x="1518477" y="650513"/>
              </a:lnTo>
              <a:lnTo>
                <a:pt x="1518477" y="757565"/>
              </a:lnTo>
            </a:path>
          </a:pathLst>
        </a:custGeo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2BED3-0206-4E8C-8336-8D4623802CFA}">
      <dsp:nvSpPr>
        <dsp:cNvPr id="0" name=""/>
        <dsp:cNvSpPr/>
      </dsp:nvSpPr>
      <dsp:spPr>
        <a:xfrm>
          <a:off x="5345730" y="2859601"/>
          <a:ext cx="227385" cy="646505"/>
        </a:xfrm>
        <a:custGeom>
          <a:avLst/>
          <a:gdLst/>
          <a:ahLst/>
          <a:cxnLst/>
          <a:rect l="0" t="0" r="0" b="0"/>
          <a:pathLst>
            <a:path>
              <a:moveTo>
                <a:pt x="266446" y="0"/>
              </a:moveTo>
              <a:lnTo>
                <a:pt x="266446" y="650513"/>
              </a:lnTo>
              <a:lnTo>
                <a:pt x="0" y="650513"/>
              </a:lnTo>
              <a:lnTo>
                <a:pt x="0" y="757565"/>
              </a:lnTo>
            </a:path>
          </a:pathLst>
        </a:custGeo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5CC7C-7A14-484E-9E86-58B0D06A049C}">
      <dsp:nvSpPr>
        <dsp:cNvPr id="0" name=""/>
        <dsp:cNvSpPr/>
      </dsp:nvSpPr>
      <dsp:spPr>
        <a:xfrm>
          <a:off x="3843773" y="2859601"/>
          <a:ext cx="1729343" cy="646505"/>
        </a:xfrm>
        <a:custGeom>
          <a:avLst/>
          <a:gdLst/>
          <a:ahLst/>
          <a:cxnLst/>
          <a:rect l="0" t="0" r="0" b="0"/>
          <a:pathLst>
            <a:path>
              <a:moveTo>
                <a:pt x="2026416" y="0"/>
              </a:moveTo>
              <a:lnTo>
                <a:pt x="2026416" y="650513"/>
              </a:lnTo>
              <a:lnTo>
                <a:pt x="0" y="650513"/>
              </a:lnTo>
              <a:lnTo>
                <a:pt x="0" y="757565"/>
              </a:lnTo>
            </a:path>
          </a:pathLst>
        </a:custGeo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E571E-1F14-4F19-85E5-EF52555E780E}">
      <dsp:nvSpPr>
        <dsp:cNvPr id="0" name=""/>
        <dsp:cNvSpPr/>
      </dsp:nvSpPr>
      <dsp:spPr>
        <a:xfrm>
          <a:off x="2389941" y="2859601"/>
          <a:ext cx="3183175" cy="646505"/>
        </a:xfrm>
        <a:custGeom>
          <a:avLst/>
          <a:gdLst/>
          <a:ahLst/>
          <a:cxnLst/>
          <a:rect l="0" t="0" r="0" b="0"/>
          <a:pathLst>
            <a:path>
              <a:moveTo>
                <a:pt x="3729993" y="0"/>
              </a:moveTo>
              <a:lnTo>
                <a:pt x="3729993" y="650513"/>
              </a:lnTo>
              <a:lnTo>
                <a:pt x="0" y="650513"/>
              </a:lnTo>
              <a:lnTo>
                <a:pt x="0" y="757565"/>
              </a:lnTo>
            </a:path>
          </a:pathLst>
        </a:custGeo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B267-E044-4BEC-AA7C-26D8AEC6E66B}">
      <dsp:nvSpPr>
        <dsp:cNvPr id="0" name=""/>
        <dsp:cNvSpPr/>
      </dsp:nvSpPr>
      <dsp:spPr>
        <a:xfrm>
          <a:off x="3655745" y="1744871"/>
          <a:ext cx="1917370" cy="48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377"/>
              </a:lnTo>
              <a:lnTo>
                <a:pt x="2246743" y="465377"/>
              </a:lnTo>
              <a:lnTo>
                <a:pt x="2246743" y="572429"/>
              </a:lnTo>
            </a:path>
          </a:pathLst>
        </a:custGeom>
        <a:noFill/>
        <a:ln w="2540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174CA-F3F8-4D1A-AF9D-0FF7C2E86887}">
      <dsp:nvSpPr>
        <dsp:cNvPr id="0" name=""/>
        <dsp:cNvSpPr/>
      </dsp:nvSpPr>
      <dsp:spPr>
        <a:xfrm>
          <a:off x="909072" y="2867829"/>
          <a:ext cx="500926" cy="638277"/>
        </a:xfrm>
        <a:custGeom>
          <a:avLst/>
          <a:gdLst/>
          <a:ahLst/>
          <a:cxnLst/>
          <a:rect l="0" t="0" r="0" b="0"/>
          <a:pathLst>
            <a:path>
              <a:moveTo>
                <a:pt x="586977" y="0"/>
              </a:moveTo>
              <a:lnTo>
                <a:pt x="586977" y="640871"/>
              </a:lnTo>
              <a:lnTo>
                <a:pt x="0" y="640871"/>
              </a:lnTo>
              <a:lnTo>
                <a:pt x="0" y="747923"/>
              </a:lnTo>
            </a:path>
          </a:pathLst>
        </a:custGeom>
        <a:noFill/>
        <a:ln w="25400" cap="flat" cmpd="sng" algn="ctr">
          <a:solidFill>
            <a:srgbClr val="7FD13B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DFFA0-2438-4111-A5C8-A3B2E42ACBF2}">
      <dsp:nvSpPr>
        <dsp:cNvPr id="0" name=""/>
        <dsp:cNvSpPr/>
      </dsp:nvSpPr>
      <dsp:spPr>
        <a:xfrm>
          <a:off x="1409999" y="1744871"/>
          <a:ext cx="2245746" cy="496739"/>
        </a:xfrm>
        <a:custGeom>
          <a:avLst/>
          <a:gdLst/>
          <a:ahLst/>
          <a:cxnLst/>
          <a:rect l="0" t="0" r="0" b="0"/>
          <a:pathLst>
            <a:path>
              <a:moveTo>
                <a:pt x="2631529" y="0"/>
              </a:moveTo>
              <a:lnTo>
                <a:pt x="2631529" y="475019"/>
              </a:lnTo>
              <a:lnTo>
                <a:pt x="0" y="475019"/>
              </a:lnTo>
              <a:lnTo>
                <a:pt x="0" y="582071"/>
              </a:lnTo>
            </a:path>
          </a:pathLst>
        </a:custGeom>
        <a:noFill/>
        <a:ln w="25400" cap="flat" cmpd="sng" algn="ctr">
          <a:solidFill>
            <a:srgbClr val="7FD13B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FBDE-E746-4B98-8580-897B119A9EBE}">
      <dsp:nvSpPr>
        <dsp:cNvPr id="0" name=""/>
        <dsp:cNvSpPr/>
      </dsp:nvSpPr>
      <dsp:spPr>
        <a:xfrm>
          <a:off x="2615930" y="886505"/>
          <a:ext cx="2079630" cy="8583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A120A-C6CB-4D73-BAC2-207EDF109A06}">
      <dsp:nvSpPr>
        <dsp:cNvPr id="0" name=""/>
        <dsp:cNvSpPr/>
      </dsp:nvSpPr>
      <dsp:spPr>
        <a:xfrm>
          <a:off x="2725505" y="990601"/>
          <a:ext cx="2079630" cy="8583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Формы инфаркта миокарда</a:t>
          </a:r>
          <a:endParaRPr lang="ru-RU" sz="2000" b="1" i="1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2750646" y="1015742"/>
        <a:ext cx="2029348" cy="808083"/>
      </dsp:txXfrm>
    </dsp:sp>
    <dsp:sp modelId="{D6604B88-E26E-4352-9F91-880E262BA90B}">
      <dsp:nvSpPr>
        <dsp:cNvPr id="0" name=""/>
        <dsp:cNvSpPr/>
      </dsp:nvSpPr>
      <dsp:spPr>
        <a:xfrm>
          <a:off x="504628" y="2241610"/>
          <a:ext cx="1810740" cy="6262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5DBD8B-35CE-4AA1-8264-2A225CC8FF4D}">
      <dsp:nvSpPr>
        <dsp:cNvPr id="0" name=""/>
        <dsp:cNvSpPr/>
      </dsp:nvSpPr>
      <dsp:spPr>
        <a:xfrm>
          <a:off x="614203" y="2345706"/>
          <a:ext cx="1810740" cy="6262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Классическая форма</a:t>
          </a:r>
          <a:endParaRPr lang="ru-RU" sz="2000" b="1" i="1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632544" y="2364047"/>
        <a:ext cx="1774058" cy="589537"/>
      </dsp:txXfrm>
    </dsp:sp>
    <dsp:sp modelId="{E0691798-6918-4B7A-B2F4-908798227C4D}">
      <dsp:nvSpPr>
        <dsp:cNvPr id="0" name=""/>
        <dsp:cNvSpPr/>
      </dsp:nvSpPr>
      <dsp:spPr>
        <a:xfrm>
          <a:off x="265595" y="3506107"/>
          <a:ext cx="1286954" cy="6262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E5CEF7-DC92-474B-B389-02C2AE3D7846}">
      <dsp:nvSpPr>
        <dsp:cNvPr id="0" name=""/>
        <dsp:cNvSpPr/>
      </dsp:nvSpPr>
      <dsp:spPr>
        <a:xfrm>
          <a:off x="375170" y="3610203"/>
          <a:ext cx="1286954" cy="6262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Ангинозная</a:t>
          </a:r>
          <a:endParaRPr lang="ru-RU" sz="2000" b="1" i="1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393511" y="3628544"/>
        <a:ext cx="1250272" cy="589537"/>
      </dsp:txXfrm>
    </dsp:sp>
    <dsp:sp modelId="{463D4A0F-1184-4B5B-95BE-8C2E8B80CC6A}">
      <dsp:nvSpPr>
        <dsp:cNvPr id="0" name=""/>
        <dsp:cNvSpPr/>
      </dsp:nvSpPr>
      <dsp:spPr>
        <a:xfrm>
          <a:off x="4670339" y="2233382"/>
          <a:ext cx="1805553" cy="6262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6C4001-E206-4C64-994A-B56A54FA0BC8}">
      <dsp:nvSpPr>
        <dsp:cNvPr id="0" name=""/>
        <dsp:cNvSpPr/>
      </dsp:nvSpPr>
      <dsp:spPr>
        <a:xfrm>
          <a:off x="4779914" y="2337477"/>
          <a:ext cx="1805553" cy="6262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Атипичные формы</a:t>
          </a:r>
          <a:endParaRPr lang="ru-RU" sz="2000" b="1" i="1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4798255" y="2355818"/>
        <a:ext cx="1768871" cy="589537"/>
      </dsp:txXfrm>
    </dsp:sp>
    <dsp:sp modelId="{ADB7B627-DDCE-4E91-B12C-4C2A80F9E88C}">
      <dsp:nvSpPr>
        <dsp:cNvPr id="0" name=""/>
        <dsp:cNvSpPr/>
      </dsp:nvSpPr>
      <dsp:spPr>
        <a:xfrm>
          <a:off x="1771699" y="3506107"/>
          <a:ext cx="1236482" cy="6262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8C1FD7-75CF-4195-9A80-56DFD2EAEFAC}">
      <dsp:nvSpPr>
        <dsp:cNvPr id="0" name=""/>
        <dsp:cNvSpPr/>
      </dsp:nvSpPr>
      <dsp:spPr>
        <a:xfrm>
          <a:off x="1881274" y="3610203"/>
          <a:ext cx="1236482" cy="6262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Абдоминальная</a:t>
          </a:r>
          <a:endParaRPr lang="ru-RU" sz="2000" b="1" i="1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1899615" y="3628544"/>
        <a:ext cx="1199800" cy="589537"/>
      </dsp:txXfrm>
    </dsp:sp>
    <dsp:sp modelId="{B2928FD7-D17E-45C0-8DC2-4E71BF696B9D}">
      <dsp:nvSpPr>
        <dsp:cNvPr id="0" name=""/>
        <dsp:cNvSpPr/>
      </dsp:nvSpPr>
      <dsp:spPr>
        <a:xfrm>
          <a:off x="3227331" y="3506107"/>
          <a:ext cx="1232883" cy="6262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060438-9F10-45AF-AA21-6BA68183FE44}">
      <dsp:nvSpPr>
        <dsp:cNvPr id="0" name=""/>
        <dsp:cNvSpPr/>
      </dsp:nvSpPr>
      <dsp:spPr>
        <a:xfrm>
          <a:off x="3336906" y="3610203"/>
          <a:ext cx="1232883" cy="6262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Астматическая</a:t>
          </a:r>
          <a:endParaRPr lang="ru-RU" sz="2000" b="1" i="1" kern="1200" baseline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3355247" y="3628544"/>
        <a:ext cx="1196201" cy="589537"/>
      </dsp:txXfrm>
    </dsp:sp>
    <dsp:sp modelId="{05C16AC7-5866-47CF-B059-C43F36827C9F}">
      <dsp:nvSpPr>
        <dsp:cNvPr id="0" name=""/>
        <dsp:cNvSpPr/>
      </dsp:nvSpPr>
      <dsp:spPr>
        <a:xfrm>
          <a:off x="4679364" y="3506107"/>
          <a:ext cx="1332733" cy="6262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1AB7B3-DE67-4CB6-AFCC-6EACF32936B6}">
      <dsp:nvSpPr>
        <dsp:cNvPr id="0" name=""/>
        <dsp:cNvSpPr/>
      </dsp:nvSpPr>
      <dsp:spPr>
        <a:xfrm>
          <a:off x="4788939" y="3610203"/>
          <a:ext cx="1332733" cy="6262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Церебральная</a:t>
          </a:r>
        </a:p>
      </dsp:txBody>
      <dsp:txXfrm>
        <a:off x="4807280" y="3628544"/>
        <a:ext cx="1296051" cy="589537"/>
      </dsp:txXfrm>
    </dsp:sp>
    <dsp:sp modelId="{3517BCBB-08AC-4626-9D0C-5F61CAD6991A}">
      <dsp:nvSpPr>
        <dsp:cNvPr id="0" name=""/>
        <dsp:cNvSpPr/>
      </dsp:nvSpPr>
      <dsp:spPr>
        <a:xfrm>
          <a:off x="6231246" y="3506107"/>
          <a:ext cx="1275475" cy="6262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FD13B"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7FD13B"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7FD13B"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7FD13B">
              <a:hueOff val="0"/>
              <a:satOff val="0"/>
              <a:lumOff val="0"/>
              <a:alphaOff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DD30B0-03CF-4661-9976-AEBB3B4B7A1A}">
      <dsp:nvSpPr>
        <dsp:cNvPr id="0" name=""/>
        <dsp:cNvSpPr/>
      </dsp:nvSpPr>
      <dsp:spPr>
        <a:xfrm>
          <a:off x="6340821" y="3610203"/>
          <a:ext cx="1275475" cy="6262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itchFamily="34" charset="0"/>
              <a:ea typeface="+mn-ea"/>
              <a:cs typeface="+mn-cs"/>
            </a:rPr>
            <a:t>Безболевая</a:t>
          </a:r>
          <a:endParaRPr lang="ru-RU" sz="2000" b="1" i="1" kern="1200" baseline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itchFamily="34" charset="0"/>
            <a:ea typeface="+mn-ea"/>
            <a:cs typeface="+mn-cs"/>
          </a:endParaRPr>
        </a:p>
      </dsp:txBody>
      <dsp:txXfrm>
        <a:off x="6359162" y="3628544"/>
        <a:ext cx="1238793" cy="58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2AE8C9-F608-484D-B230-7462AAE7B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60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C29490-94C9-498E-AD0F-90D2D11CA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80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58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129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67028" algn="l" defTabSz="906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0435" algn="l" defTabSz="906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3837" algn="l" defTabSz="906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7251" algn="l" defTabSz="9068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8.bin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9.bin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0.bin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1.bin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03240683-169D-4811-B063-3DFF223BDD23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1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541A9C9A-09A4-405A-B249-6275CFE43C68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34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8194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8B4BA7B6-5238-4305-86F9-6E4D8DA38E89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35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9218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20829C66-DC42-4EC4-A31F-DD8026FE51AA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37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10242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C9F98557-5A16-4613-8162-3F908D569183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38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11266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231391D3-4110-4BA4-9B57-0404408F99DC}" type="slidenum">
              <a:rPr lang="en-US" altLang="ru-RU" sz="1200" b="0" smtClean="0">
                <a:solidFill>
                  <a:srgbClr val="000000"/>
                </a:solidFill>
              </a:rPr>
              <a:pPr algn="r" eaLnBrk="1" hangingPunct="1">
                <a:defRPr/>
              </a:pPr>
              <a:t>39</a:t>
            </a:fld>
            <a:endParaRPr lang="en-US" altLang="ru-RU" sz="1200" b="0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A718A69-CCDF-40FF-9961-377F37EA9F3E}" type="slidenum">
              <a:rPr lang="ru-RU" sz="1200">
                <a:latin typeface="Times New Roman" pitchFamily="18" charset="0"/>
              </a:rPr>
              <a:pPr algn="r" eaLnBrk="1" hangingPunct="1"/>
              <a:t>54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ECAD8478-B538-42E9-919A-5D944379264B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2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1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132A663F-4868-40A3-9D65-C0426A223873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3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2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E65419E6-F94E-480B-8CA0-6BE342D9A290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4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3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69446E4C-1DD0-477B-8DFD-81AFB8DE7F7D}" type="slidenum">
              <a:rPr lang="en-US" altLang="ru-RU" sz="1200" b="0" smtClean="0">
                <a:solidFill>
                  <a:srgbClr val="000000"/>
                </a:solidFill>
              </a:rPr>
              <a:pPr algn="r" eaLnBrk="1" hangingPunct="1">
                <a:defRPr/>
              </a:pPr>
              <a:t>5</a:t>
            </a:fld>
            <a:endParaRPr lang="en-US" altLang="ru-RU" sz="1200" b="0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4098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45EFDA68-5FF1-43C3-B487-BBBDC5241353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6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5122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8A7C7FF1-6A2D-43BF-BC0A-3A1AF6426CBF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7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5EC10EE3-783E-4907-954A-1FE7CA3EE07A}" type="slidenum">
              <a:rPr lang="en-US" altLang="ru-RU" sz="1200" b="0" smtClean="0">
                <a:solidFill>
                  <a:srgbClr val="000000"/>
                </a:solidFill>
              </a:rPr>
              <a:pPr algn="r" eaLnBrk="1" hangingPunct="1">
                <a:defRPr/>
              </a:pPr>
              <a:t>12</a:t>
            </a:fld>
            <a:endParaRPr lang="en-US" altLang="ru-RU" sz="1200" b="0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6146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defTabSz="930275" eaLnBrk="0" hangingPunct="0"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768503FC-39EB-475B-A4E3-E57AE1900C6B}" type="slidenum">
              <a:rPr lang="en-US" altLang="ru-RU" sz="1200" b="0" smtClean="0">
                <a:solidFill>
                  <a:schemeClr val="tx1"/>
                </a:solidFill>
              </a:rPr>
              <a:pPr algn="r" eaLnBrk="1" hangingPunct="1">
                <a:defRPr/>
              </a:pPr>
              <a:t>32</a:t>
            </a:fld>
            <a:endParaRPr lang="en-US" altLang="ru-RU" sz="1200" b="0" smtClean="0">
              <a:solidFill>
                <a:schemeClr val="tx1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4875213" cy="3656012"/>
          </a:xfrm>
          <a:ln w="12700" cap="flat"/>
        </p:spPr>
      </p:sp>
      <p:graphicFrame>
        <p:nvGraphicFramePr>
          <p:cNvPr id="7170" name="Object 3"/>
          <p:cNvGraphicFramePr>
            <a:graphicFrameLocks/>
          </p:cNvGraphicFramePr>
          <p:nvPr/>
        </p:nvGraphicFramePr>
        <p:xfrm>
          <a:off x="727075" y="5568950"/>
          <a:ext cx="526573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4" imgW="5184775" imgH="3498850" progId="Word.Document.8">
                  <p:embed/>
                </p:oleObj>
              </mc:Choice>
              <mc:Fallback>
                <p:oleObj name="Document" r:id="rId4" imgW="5184775" imgH="349885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5568950"/>
                        <a:ext cx="526573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 anchor="ctr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1641-1F61-4538-8ED6-D96955454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345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BB789-FE55-444E-99C5-B626BA68A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2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0C97-A920-4E44-B162-E7731B0B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843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7" y="274638"/>
            <a:ext cx="7851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9144-CFEE-4589-AEF6-0BBC23D07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512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70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220A9-92FB-4130-A920-314EF575E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171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 anchor="ctr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0F2DA-1670-4554-AC14-6569F9183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93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817FC-14B7-49AD-A518-E317975F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124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412" indent="0">
              <a:buNone/>
              <a:defRPr sz="1800"/>
            </a:lvl2pPr>
            <a:lvl3pPr marL="906813" indent="0">
              <a:buNone/>
              <a:defRPr sz="1600"/>
            </a:lvl3pPr>
            <a:lvl4pPr marL="1360212" indent="0">
              <a:buNone/>
              <a:defRPr sz="1400"/>
            </a:lvl4pPr>
            <a:lvl5pPr marL="1813627" indent="0">
              <a:buNone/>
              <a:defRPr sz="1400"/>
            </a:lvl5pPr>
            <a:lvl6pPr marL="2267028" indent="0">
              <a:buNone/>
              <a:defRPr sz="1400"/>
            </a:lvl6pPr>
            <a:lvl7pPr marL="2720435" indent="0">
              <a:buNone/>
              <a:defRPr sz="1400"/>
            </a:lvl7pPr>
            <a:lvl8pPr marL="3173837" indent="0">
              <a:buNone/>
              <a:defRPr sz="1400"/>
            </a:lvl8pPr>
            <a:lvl9pPr marL="36272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8E0E-25AD-45AE-9BE6-45B83B068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46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BD05-25D7-4DC0-B2D4-0FF62CA9D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78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0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1A5D-E750-40FC-B70C-B5CCC9CBA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22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2FC22-4EBC-4A12-9839-0ABD0203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61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772F-9CA5-4F85-8A6C-C299EFDEF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308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10FE-D61F-4B2B-9B49-A95F7C5E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65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5" y="14351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07D7-D059-430B-A085-1437C590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25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412" indent="0">
              <a:buNone/>
              <a:defRPr sz="2800"/>
            </a:lvl2pPr>
            <a:lvl3pPr marL="906813" indent="0">
              <a:buNone/>
              <a:defRPr sz="2400"/>
            </a:lvl3pPr>
            <a:lvl4pPr marL="1360212" indent="0">
              <a:buNone/>
              <a:defRPr sz="2000"/>
            </a:lvl4pPr>
            <a:lvl5pPr marL="1813627" indent="0">
              <a:buNone/>
              <a:defRPr sz="2000"/>
            </a:lvl5pPr>
            <a:lvl6pPr marL="2267028" indent="0">
              <a:buNone/>
              <a:defRPr sz="2000"/>
            </a:lvl6pPr>
            <a:lvl7pPr marL="2720435" indent="0">
              <a:buNone/>
              <a:defRPr sz="2000"/>
            </a:lvl7pPr>
            <a:lvl8pPr marL="3173837" indent="0">
              <a:buNone/>
              <a:defRPr sz="2000"/>
            </a:lvl8pPr>
            <a:lvl9pPr marL="36272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35DD-F78E-4494-9F86-649D81E1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52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5754-3D2A-450B-A7A7-0E640E542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312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C7123-6C83-4981-8CEF-171502454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579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7" y="274638"/>
            <a:ext cx="7851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1A60-238A-461D-8D15-63CAF27E8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840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70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16528-FE89-4722-991B-6BCD3F7AF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411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 anchor="ctr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1877-6D39-4CAD-90B5-D0CDF787C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989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ABC72-928D-478D-976F-4227BD47B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819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412" indent="0">
              <a:buNone/>
              <a:defRPr sz="1800"/>
            </a:lvl2pPr>
            <a:lvl3pPr marL="906813" indent="0">
              <a:buNone/>
              <a:defRPr sz="1600"/>
            </a:lvl3pPr>
            <a:lvl4pPr marL="1360212" indent="0">
              <a:buNone/>
              <a:defRPr sz="1400"/>
            </a:lvl4pPr>
            <a:lvl5pPr marL="1813627" indent="0">
              <a:buNone/>
              <a:defRPr sz="1400"/>
            </a:lvl5pPr>
            <a:lvl6pPr marL="2267028" indent="0">
              <a:buNone/>
              <a:defRPr sz="1400"/>
            </a:lvl6pPr>
            <a:lvl7pPr marL="2720435" indent="0">
              <a:buNone/>
              <a:defRPr sz="1400"/>
            </a:lvl7pPr>
            <a:lvl8pPr marL="3173837" indent="0">
              <a:buNone/>
              <a:defRPr sz="1400"/>
            </a:lvl8pPr>
            <a:lvl9pPr marL="36272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E7EC4-D294-41B0-B59A-AC47ED7F7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389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412" indent="0">
              <a:buNone/>
              <a:defRPr sz="1800"/>
            </a:lvl2pPr>
            <a:lvl3pPr marL="906813" indent="0">
              <a:buNone/>
              <a:defRPr sz="1600"/>
            </a:lvl3pPr>
            <a:lvl4pPr marL="1360212" indent="0">
              <a:buNone/>
              <a:defRPr sz="1400"/>
            </a:lvl4pPr>
            <a:lvl5pPr marL="1813627" indent="0">
              <a:buNone/>
              <a:defRPr sz="1400"/>
            </a:lvl5pPr>
            <a:lvl6pPr marL="2267028" indent="0">
              <a:buNone/>
              <a:defRPr sz="1400"/>
            </a:lvl6pPr>
            <a:lvl7pPr marL="2720435" indent="0">
              <a:buNone/>
              <a:defRPr sz="1400"/>
            </a:lvl7pPr>
            <a:lvl8pPr marL="3173837" indent="0">
              <a:buNone/>
              <a:defRPr sz="1400"/>
            </a:lvl8pPr>
            <a:lvl9pPr marL="36272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975C-5AD5-403B-8AB9-60A9FE085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304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61B9A-6787-4998-A2C0-00086F8E3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2466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0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309F-7476-4BDC-AF69-5FDDAACAD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983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AD05A-1EC8-40A2-8DC1-8D8B2B209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6230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F583A-17A8-43A7-AFF2-84F8DD40E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48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5" y="14351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EC48-4AAF-487C-8D61-2266DB7D5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84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412" indent="0">
              <a:buNone/>
              <a:defRPr sz="2800"/>
            </a:lvl2pPr>
            <a:lvl3pPr marL="906813" indent="0">
              <a:buNone/>
              <a:defRPr sz="2400"/>
            </a:lvl3pPr>
            <a:lvl4pPr marL="1360212" indent="0">
              <a:buNone/>
              <a:defRPr sz="2000"/>
            </a:lvl4pPr>
            <a:lvl5pPr marL="1813627" indent="0">
              <a:buNone/>
              <a:defRPr sz="2000"/>
            </a:lvl5pPr>
            <a:lvl6pPr marL="2267028" indent="0">
              <a:buNone/>
              <a:defRPr sz="2000"/>
            </a:lvl6pPr>
            <a:lvl7pPr marL="2720435" indent="0">
              <a:buNone/>
              <a:defRPr sz="2000"/>
            </a:lvl7pPr>
            <a:lvl8pPr marL="3173837" indent="0">
              <a:buNone/>
              <a:defRPr sz="2000"/>
            </a:lvl8pPr>
            <a:lvl9pPr marL="36272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580D1-EB0A-46FB-BE5B-14D339720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316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3425-9EC1-4DB1-BD26-54C1D5B7F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0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40F6-4DFF-4406-91F3-F3C5A09FF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881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7" y="274638"/>
            <a:ext cx="7851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67FD-73DC-42CF-BBCE-6C162E41F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6837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70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A0C54-AB6A-4A70-A43F-A347B5A7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388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7976B-08B0-4918-B358-D07DE2CC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5904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 anchor="ctr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B803-CC0A-4DA8-BA60-5E10B6180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5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0BE5-5E8C-406D-8B1E-E7FAAA099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26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412" indent="0">
              <a:buNone/>
              <a:defRPr sz="1800"/>
            </a:lvl2pPr>
            <a:lvl3pPr marL="906813" indent="0">
              <a:buNone/>
              <a:defRPr sz="1600"/>
            </a:lvl3pPr>
            <a:lvl4pPr marL="1360212" indent="0">
              <a:buNone/>
              <a:defRPr sz="1400"/>
            </a:lvl4pPr>
            <a:lvl5pPr marL="1813627" indent="0">
              <a:buNone/>
              <a:defRPr sz="1400"/>
            </a:lvl5pPr>
            <a:lvl6pPr marL="2267028" indent="0">
              <a:buNone/>
              <a:defRPr sz="1400"/>
            </a:lvl6pPr>
            <a:lvl7pPr marL="2720435" indent="0">
              <a:buNone/>
              <a:defRPr sz="1400"/>
            </a:lvl7pPr>
            <a:lvl8pPr marL="3173837" indent="0">
              <a:buNone/>
              <a:defRPr sz="1400"/>
            </a:lvl8pPr>
            <a:lvl9pPr marL="36272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E7B5-98B4-4602-88EF-2BAA429C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311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08EA-7833-42F3-8BDE-120C0DFC8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377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0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C72C-BD38-4CA1-8AFD-51006182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497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7E8-645F-4C2F-8C86-D8A0481DF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878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D9219-176C-491B-A152-70CBF2F5F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268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5" y="14351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9792-160D-4D11-AA45-E69DC3AC9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9521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412" indent="0">
              <a:buNone/>
              <a:defRPr sz="2800"/>
            </a:lvl2pPr>
            <a:lvl3pPr marL="906813" indent="0">
              <a:buNone/>
              <a:defRPr sz="2400"/>
            </a:lvl3pPr>
            <a:lvl4pPr marL="1360212" indent="0">
              <a:buNone/>
              <a:defRPr sz="2000"/>
            </a:lvl4pPr>
            <a:lvl5pPr marL="1813627" indent="0">
              <a:buNone/>
              <a:defRPr sz="2000"/>
            </a:lvl5pPr>
            <a:lvl6pPr marL="2267028" indent="0">
              <a:buNone/>
              <a:defRPr sz="2000"/>
            </a:lvl6pPr>
            <a:lvl7pPr marL="2720435" indent="0">
              <a:buNone/>
              <a:defRPr sz="2000"/>
            </a:lvl7pPr>
            <a:lvl8pPr marL="3173837" indent="0">
              <a:buNone/>
              <a:defRPr sz="2000"/>
            </a:lvl8pPr>
            <a:lvl9pPr marL="36272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0A0F-6332-4089-ACD9-A25EEAA7E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366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50368-CF01-4B4E-A327-D0BEB50F4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80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0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0111-30CB-4696-BF8A-1EDCB18B8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434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B4F54-DBE0-4CF3-BAEB-309657FB5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4352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7" y="274638"/>
            <a:ext cx="7851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725D-23C4-4625-8671-51D27C6F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0096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70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CF4EF-8D55-4450-AAC5-93205D794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336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 anchor="ctr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9246-3322-48AE-A3ED-8C44AEB7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155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BC9F-B836-405B-B605-4C04C435F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3117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412" indent="0">
              <a:buNone/>
              <a:defRPr sz="1800"/>
            </a:lvl2pPr>
            <a:lvl3pPr marL="906813" indent="0">
              <a:buNone/>
              <a:defRPr sz="1600"/>
            </a:lvl3pPr>
            <a:lvl4pPr marL="1360212" indent="0">
              <a:buNone/>
              <a:defRPr sz="1400"/>
            </a:lvl4pPr>
            <a:lvl5pPr marL="1813627" indent="0">
              <a:buNone/>
              <a:defRPr sz="1400"/>
            </a:lvl5pPr>
            <a:lvl6pPr marL="2267028" indent="0">
              <a:buNone/>
              <a:defRPr sz="1400"/>
            </a:lvl6pPr>
            <a:lvl7pPr marL="2720435" indent="0">
              <a:buNone/>
              <a:defRPr sz="1400"/>
            </a:lvl7pPr>
            <a:lvl8pPr marL="3173837" indent="0">
              <a:buNone/>
              <a:defRPr sz="1400"/>
            </a:lvl8pPr>
            <a:lvl9pPr marL="36272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4FA8-ECCB-48B4-88C7-F68C469A3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811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ADA9-0826-45CC-BE7E-D3CBBB9F6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3943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0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14D0-C111-421F-809C-28AA6370E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4777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5611-D85D-4215-87F2-28AEEF14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2581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81603-4449-41D1-A5BD-192639228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25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8469-E1F0-4CD2-8FDE-3B0F6A541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9664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5" y="14351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87165-C645-4C14-9680-1307BBC97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0041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412" indent="0">
              <a:buNone/>
              <a:defRPr sz="2800"/>
            </a:lvl2pPr>
            <a:lvl3pPr marL="906813" indent="0">
              <a:buNone/>
              <a:defRPr sz="2400"/>
            </a:lvl3pPr>
            <a:lvl4pPr marL="1360212" indent="0">
              <a:buNone/>
              <a:defRPr sz="2000"/>
            </a:lvl4pPr>
            <a:lvl5pPr marL="1813627" indent="0">
              <a:buNone/>
              <a:defRPr sz="2000"/>
            </a:lvl5pPr>
            <a:lvl6pPr marL="2267028" indent="0">
              <a:buNone/>
              <a:defRPr sz="2000"/>
            </a:lvl6pPr>
            <a:lvl7pPr marL="2720435" indent="0">
              <a:buNone/>
              <a:defRPr sz="2000"/>
            </a:lvl7pPr>
            <a:lvl8pPr marL="3173837" indent="0">
              <a:buNone/>
              <a:defRPr sz="2000"/>
            </a:lvl8pPr>
            <a:lvl9pPr marL="36272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31F7-51D3-4101-9F15-6D8BDF5E8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426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CA94-E0ED-4037-BFAD-B9B4F4FA8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406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A43EF-FA82-4CD2-8E8A-CBD516B9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98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7" y="274638"/>
            <a:ext cx="7851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005D-2C9E-4EEB-91DA-1BADE2543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327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70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2AFB-D56E-44C2-8ABE-5FC9C4F4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54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 anchor="ctr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DB1B9-6BA6-4179-BB8D-5529BAAAE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5069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2451-6A13-4767-949A-101B044D6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085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412" indent="0">
              <a:buNone/>
              <a:defRPr sz="1800"/>
            </a:lvl2pPr>
            <a:lvl3pPr marL="906813" indent="0">
              <a:buNone/>
              <a:defRPr sz="1600"/>
            </a:lvl3pPr>
            <a:lvl4pPr marL="1360212" indent="0">
              <a:buNone/>
              <a:defRPr sz="1400"/>
            </a:lvl4pPr>
            <a:lvl5pPr marL="1813627" indent="0">
              <a:buNone/>
              <a:defRPr sz="1400"/>
            </a:lvl5pPr>
            <a:lvl6pPr marL="2267028" indent="0">
              <a:buNone/>
              <a:defRPr sz="1400"/>
            </a:lvl6pPr>
            <a:lvl7pPr marL="2720435" indent="0">
              <a:buNone/>
              <a:defRPr sz="1400"/>
            </a:lvl7pPr>
            <a:lvl8pPr marL="3173837" indent="0">
              <a:buNone/>
              <a:defRPr sz="1400"/>
            </a:lvl8pPr>
            <a:lvl9pPr marL="362725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9E0F-CC7A-4097-A6F4-C36EDE0C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697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1D63-20AB-4BC7-8EC5-17C5E9CE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96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E197-73EF-4564-B9AD-064D89062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315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412" indent="0">
              <a:buNone/>
              <a:defRPr sz="2000" b="1"/>
            </a:lvl2pPr>
            <a:lvl3pPr marL="906813" indent="0">
              <a:buNone/>
              <a:defRPr sz="1800" b="1"/>
            </a:lvl3pPr>
            <a:lvl4pPr marL="1360212" indent="0">
              <a:buNone/>
              <a:defRPr sz="1600" b="1"/>
            </a:lvl4pPr>
            <a:lvl5pPr marL="1813627" indent="0">
              <a:buNone/>
              <a:defRPr sz="1600" b="1"/>
            </a:lvl5pPr>
            <a:lvl6pPr marL="2267028" indent="0">
              <a:buNone/>
              <a:defRPr sz="1600" b="1"/>
            </a:lvl6pPr>
            <a:lvl7pPr marL="2720435" indent="0">
              <a:buNone/>
              <a:defRPr sz="1600" b="1"/>
            </a:lvl7pPr>
            <a:lvl8pPr marL="3173837" indent="0">
              <a:buNone/>
              <a:defRPr sz="1600" b="1"/>
            </a:lvl8pPr>
            <a:lvl9pPr marL="36272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0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D415-4BF4-4249-A05D-7DD299BF4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303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99958-9085-416C-B64B-0E80B99FA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8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56594-9ED3-4125-8D0F-73B763662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505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5" y="14351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152D3-DA1A-4DBE-92B1-66FD12B67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57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412" indent="0">
              <a:buNone/>
              <a:defRPr sz="2800"/>
            </a:lvl2pPr>
            <a:lvl3pPr marL="906813" indent="0">
              <a:buNone/>
              <a:defRPr sz="2400"/>
            </a:lvl3pPr>
            <a:lvl4pPr marL="1360212" indent="0">
              <a:buNone/>
              <a:defRPr sz="2000"/>
            </a:lvl4pPr>
            <a:lvl5pPr marL="1813627" indent="0">
              <a:buNone/>
              <a:defRPr sz="2000"/>
            </a:lvl5pPr>
            <a:lvl6pPr marL="2267028" indent="0">
              <a:buNone/>
              <a:defRPr sz="2000"/>
            </a:lvl6pPr>
            <a:lvl7pPr marL="2720435" indent="0">
              <a:buNone/>
              <a:defRPr sz="2000"/>
            </a:lvl7pPr>
            <a:lvl8pPr marL="3173837" indent="0">
              <a:buNone/>
              <a:defRPr sz="2000"/>
            </a:lvl8pPr>
            <a:lvl9pPr marL="36272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0C9C-24C0-419A-8BAE-CA335CEE5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5556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FCC6-2025-4BDC-8853-B5BAC737F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588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ABDF-B2DE-43E0-B888-81BD90298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5896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7" y="274638"/>
            <a:ext cx="78517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D86E-005A-4AFE-8571-C6A24F173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2395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703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509E-10E1-4862-8E23-53AC9D167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55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5" y="14351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AD63-4DB6-49D2-B8BA-F9ACA15B2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87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412" indent="0">
              <a:buNone/>
              <a:defRPr sz="2800"/>
            </a:lvl2pPr>
            <a:lvl3pPr marL="906813" indent="0">
              <a:buNone/>
              <a:defRPr sz="2400"/>
            </a:lvl3pPr>
            <a:lvl4pPr marL="1360212" indent="0">
              <a:buNone/>
              <a:defRPr sz="2000"/>
            </a:lvl4pPr>
            <a:lvl5pPr marL="1813627" indent="0">
              <a:buNone/>
              <a:defRPr sz="2000"/>
            </a:lvl5pPr>
            <a:lvl6pPr marL="2267028" indent="0">
              <a:buNone/>
              <a:defRPr sz="2000"/>
            </a:lvl6pPr>
            <a:lvl7pPr marL="2720435" indent="0">
              <a:buNone/>
              <a:defRPr sz="2000"/>
            </a:lvl7pPr>
            <a:lvl8pPr marL="3173837" indent="0">
              <a:buNone/>
              <a:defRPr sz="2000"/>
            </a:lvl8pPr>
            <a:lvl9pPr marL="3627251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412" indent="0">
              <a:buNone/>
              <a:defRPr sz="1200"/>
            </a:lvl2pPr>
            <a:lvl3pPr marL="906813" indent="0">
              <a:buNone/>
              <a:defRPr sz="1000"/>
            </a:lvl3pPr>
            <a:lvl4pPr marL="1360212" indent="0">
              <a:buNone/>
              <a:defRPr sz="900"/>
            </a:lvl4pPr>
            <a:lvl5pPr marL="1813627" indent="0">
              <a:buNone/>
              <a:defRPr sz="900"/>
            </a:lvl5pPr>
            <a:lvl6pPr marL="2267028" indent="0">
              <a:buNone/>
              <a:defRPr sz="900"/>
            </a:lvl6pPr>
            <a:lvl7pPr marL="2720435" indent="0">
              <a:buNone/>
              <a:defRPr sz="900"/>
            </a:lvl7pPr>
            <a:lvl8pPr marL="3173837" indent="0">
              <a:buNone/>
              <a:defRPr sz="900"/>
            </a:lvl8pPr>
            <a:lvl9pPr marL="36272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5BFA-5D9F-4201-8FCC-D554808A8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802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922"/>
            </a:gs>
            <a:gs pos="100000">
              <a:srgbClr val="0014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art copy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85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274638"/>
            <a:ext cx="7851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996E76-D61D-43AC-80F9-BED2E4334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</p:spPr>
        <p:txBody>
          <a:bodyPr lIns="90671" tIns="45334" rIns="90671" bIns="45334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  <p:sldLayoutId id="2147485114" r:id="rId12"/>
    <p:sldLayoutId id="2147485115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5pPr>
      <a:lvl6pPr marL="4534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6pPr>
      <a:lvl7pPr marL="906813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7pPr>
      <a:lvl8pPr marL="13602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8pPr>
      <a:lvl9pPr marL="1813627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33475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bg1"/>
          </a:solidFill>
          <a:latin typeface="+mn-lt"/>
        </a:defRPr>
      </a:lvl3pPr>
      <a:lvl4pPr marL="1585913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>
          <a:solidFill>
            <a:schemeClr val="bg1"/>
          </a:solidFill>
          <a:latin typeface="+mn-lt"/>
        </a:defRPr>
      </a:lvl4pPr>
      <a:lvl5pPr marL="2039938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493729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47142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00545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53948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13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2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2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028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435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83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251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922"/>
            </a:gs>
            <a:gs pos="100000">
              <a:srgbClr val="0014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eart copy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85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274638"/>
            <a:ext cx="7851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AC788D-68BB-4E15-A59C-E03E61A2D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</p:spPr>
        <p:txBody>
          <a:bodyPr lIns="90671" tIns="45334" rIns="90671" bIns="45334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  <p:sldLayoutId id="2147485126" r:id="rId12"/>
    <p:sldLayoutId id="2147485127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5pPr>
      <a:lvl6pPr marL="4534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6pPr>
      <a:lvl7pPr marL="906813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7pPr>
      <a:lvl8pPr marL="13602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8pPr>
      <a:lvl9pPr marL="1813627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33475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bg1"/>
          </a:solidFill>
          <a:latin typeface="+mn-lt"/>
        </a:defRPr>
      </a:lvl3pPr>
      <a:lvl4pPr marL="1585913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>
          <a:solidFill>
            <a:schemeClr val="bg1"/>
          </a:solidFill>
          <a:latin typeface="+mn-lt"/>
        </a:defRPr>
      </a:lvl4pPr>
      <a:lvl5pPr marL="2039938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493729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47142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00545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53948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13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2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2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028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435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83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251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922"/>
            </a:gs>
            <a:gs pos="100000">
              <a:srgbClr val="0014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eart copy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85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274638"/>
            <a:ext cx="7851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D62723-B0DF-4E69-BD87-A7DB714ED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</p:spPr>
        <p:txBody>
          <a:bodyPr lIns="90671" tIns="45334" rIns="90671" bIns="45334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  <p:sldLayoutId id="2147485138" r:id="rId12"/>
    <p:sldLayoutId id="2147485139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5pPr>
      <a:lvl6pPr marL="4534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6pPr>
      <a:lvl7pPr marL="906813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7pPr>
      <a:lvl8pPr marL="13602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8pPr>
      <a:lvl9pPr marL="1813627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33475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bg1"/>
          </a:solidFill>
          <a:latin typeface="+mn-lt"/>
        </a:defRPr>
      </a:lvl3pPr>
      <a:lvl4pPr marL="1585913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>
          <a:solidFill>
            <a:schemeClr val="bg1"/>
          </a:solidFill>
          <a:latin typeface="+mn-lt"/>
        </a:defRPr>
      </a:lvl4pPr>
      <a:lvl5pPr marL="2039938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493729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47142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00545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53948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13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2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2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028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435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83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251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922"/>
            </a:gs>
            <a:gs pos="100000">
              <a:srgbClr val="0014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eart copy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85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274638"/>
            <a:ext cx="7851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C22333-2428-415C-9641-6CDC7557D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</p:spPr>
        <p:txBody>
          <a:bodyPr lIns="90671" tIns="45334" rIns="90671" bIns="45334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  <p:sldLayoutId id="2147485150" r:id="rId12"/>
    <p:sldLayoutId id="2147485151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5pPr>
      <a:lvl6pPr marL="4534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6pPr>
      <a:lvl7pPr marL="906813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7pPr>
      <a:lvl8pPr marL="13602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8pPr>
      <a:lvl9pPr marL="1813627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33475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bg1"/>
          </a:solidFill>
          <a:latin typeface="+mn-lt"/>
        </a:defRPr>
      </a:lvl3pPr>
      <a:lvl4pPr marL="1585913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>
          <a:solidFill>
            <a:schemeClr val="bg1"/>
          </a:solidFill>
          <a:latin typeface="+mn-lt"/>
        </a:defRPr>
      </a:lvl4pPr>
      <a:lvl5pPr marL="2039938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493729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47142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00545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53948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13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2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2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028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435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83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251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922"/>
            </a:gs>
            <a:gs pos="100000">
              <a:srgbClr val="0014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art copy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85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274638"/>
            <a:ext cx="7851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28C7BC-42C2-4D77-B604-4F7A4DC47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</p:spPr>
        <p:txBody>
          <a:bodyPr lIns="90671" tIns="45334" rIns="90671" bIns="45334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52" r:id="rId2"/>
    <p:sldLayoutId id="2147485153" r:id="rId3"/>
    <p:sldLayoutId id="2147485154" r:id="rId4"/>
    <p:sldLayoutId id="2147485155" r:id="rId5"/>
    <p:sldLayoutId id="2147485156" r:id="rId6"/>
    <p:sldLayoutId id="2147485157" r:id="rId7"/>
    <p:sldLayoutId id="2147485158" r:id="rId8"/>
    <p:sldLayoutId id="2147485159" r:id="rId9"/>
    <p:sldLayoutId id="2147485160" r:id="rId10"/>
    <p:sldLayoutId id="2147485161" r:id="rId11"/>
    <p:sldLayoutId id="2147485162" r:id="rId12"/>
    <p:sldLayoutId id="2147485163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5pPr>
      <a:lvl6pPr marL="4534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6pPr>
      <a:lvl7pPr marL="906813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7pPr>
      <a:lvl8pPr marL="13602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8pPr>
      <a:lvl9pPr marL="1813627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33475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bg1"/>
          </a:solidFill>
          <a:latin typeface="+mn-lt"/>
        </a:defRPr>
      </a:lvl3pPr>
      <a:lvl4pPr marL="1585913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>
          <a:solidFill>
            <a:schemeClr val="bg1"/>
          </a:solidFill>
          <a:latin typeface="+mn-lt"/>
        </a:defRPr>
      </a:lvl4pPr>
      <a:lvl5pPr marL="2039938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493729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47142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00545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53948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13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2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2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028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435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83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251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922"/>
            </a:gs>
            <a:gs pos="100000">
              <a:srgbClr val="0014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eart copy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85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274638"/>
            <a:ext cx="7851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71" tIns="45334" rIns="90671" bIns="453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E0E5A7-2BE9-4477-8D15-FFF729BC9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/>
          </a:ln>
        </p:spPr>
        <p:txBody>
          <a:bodyPr lIns="90671" tIns="45334" rIns="90671" bIns="45334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1" r:id="rId1"/>
    <p:sldLayoutId id="2147485164" r:id="rId2"/>
    <p:sldLayoutId id="2147485165" r:id="rId3"/>
    <p:sldLayoutId id="2147485166" r:id="rId4"/>
    <p:sldLayoutId id="2147485167" r:id="rId5"/>
    <p:sldLayoutId id="2147485168" r:id="rId6"/>
    <p:sldLayoutId id="2147485169" r:id="rId7"/>
    <p:sldLayoutId id="2147485170" r:id="rId8"/>
    <p:sldLayoutId id="2147485171" r:id="rId9"/>
    <p:sldLayoutId id="2147485172" r:id="rId10"/>
    <p:sldLayoutId id="2147485173" r:id="rId11"/>
    <p:sldLayoutId id="2147485174" r:id="rId12"/>
    <p:sldLayoutId id="2147485175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5pPr>
      <a:lvl6pPr marL="4534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6pPr>
      <a:lvl7pPr marL="906813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7pPr>
      <a:lvl8pPr marL="1360212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8pPr>
      <a:lvl9pPr marL="1813627" algn="ctr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36600" indent="-28257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</a:defRPr>
      </a:lvl2pPr>
      <a:lvl3pPr marL="1133475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2200">
          <a:solidFill>
            <a:schemeClr val="bg1"/>
          </a:solidFill>
          <a:latin typeface="+mn-lt"/>
        </a:defRPr>
      </a:lvl3pPr>
      <a:lvl4pPr marL="1585913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>
          <a:solidFill>
            <a:schemeClr val="bg1"/>
          </a:solidFill>
          <a:latin typeface="+mn-lt"/>
        </a:defRPr>
      </a:lvl4pPr>
      <a:lvl5pPr marL="2039938" indent="-225425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493729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47142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00545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53948" indent="-226707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813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212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62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028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435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837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7251" algn="l" defTabSz="9068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ztema.ru/files/symptom/chest_pain_385x261_1.jpg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53;&#1055;&#1052;\&#1050;&#1072;&#1079;&#1053;&#1052;&#1059;%202012\&#1051;&#1077;&#1082;&#1094;&#1080;&#1080;\&#1048;&#1052;%20%20ESC%202012\&#1048;&#1052;%202012\4.avi" TargetMode="External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http://go4.imgsmail.ru/imgpreview?key=5a355c49baa42fc5&amp;mb=imgdb_preview_1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eaLnBrk="1" hangingPunct="1"/>
            <a:r>
              <a:rPr lang="ru-RU" altLang="ru-RU" sz="10000" i="1" smtClean="0">
                <a:latin typeface="Monotype Corsiva" pitchFamily="66" charset="0"/>
              </a:rPr>
              <a:t>Острый коронарный синдром</a:t>
            </a:r>
            <a:endParaRPr lang="en-US" altLang="ru-RU" sz="10000" i="1" smtClean="0">
              <a:latin typeface="Monotype Corsiva" pitchFamily="66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962400"/>
            <a:ext cx="6400800" cy="1524000"/>
          </a:xfrm>
        </p:spPr>
        <p:txBody>
          <a:bodyPr/>
          <a:lstStyle/>
          <a:p>
            <a:pPr marL="1358900" lvl="3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400" b="1" smtClean="0"/>
          </a:p>
          <a:p>
            <a:pPr marL="1358900" lvl="3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400" b="1" smtClean="0"/>
          </a:p>
          <a:p>
            <a:pPr marL="1358900" lvl="3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400" b="1" smtClean="0"/>
          </a:p>
          <a:p>
            <a:pPr marL="1358900" lvl="3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 smtClean="0"/>
              <a:t>   </a:t>
            </a:r>
            <a:endParaRPr lang="en-US" altLang="ru-RU" sz="2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51775" cy="1143000"/>
          </a:xfrm>
        </p:spPr>
        <p:txBody>
          <a:bodyPr/>
          <a:lstStyle/>
          <a:p>
            <a:r>
              <a:rPr lang="ru-RU" altLang="ru-RU" smtClean="0"/>
              <a:t>Классификация инфаркта миокарда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-28699" y="1371600"/>
          <a:ext cx="7620000" cy="568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711800" y="4907139"/>
            <a:ext cx="1362290" cy="616358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7FD13B">
                  <a:hueOff val="0"/>
                  <a:satOff val="0"/>
                  <a:lumOff val="0"/>
                  <a:alphaOff val="0"/>
                  <a:tint val="60000"/>
                  <a:satMod val="160000"/>
                </a:srgbClr>
              </a:gs>
              <a:gs pos="46000">
                <a:srgbClr val="7FD13B">
                  <a:hueOff val="0"/>
                  <a:satOff val="0"/>
                  <a:lumOff val="0"/>
                  <a:alphaOff val="0"/>
                  <a:tint val="86000"/>
                  <a:satMod val="160000"/>
                </a:srgbClr>
              </a:gs>
              <a:gs pos="100000">
                <a:srgbClr val="7FD13B">
                  <a:hueOff val="0"/>
                  <a:satOff val="0"/>
                  <a:lumOff val="0"/>
                  <a:alphaOff val="0"/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FD13B">
                <a:hueOff val="0"/>
                <a:satOff val="0"/>
                <a:lumOff val="0"/>
                <a:alphaOff val="0"/>
              </a:srgbClr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grpSp>
        <p:nvGrpSpPr>
          <p:cNvPr id="33799" name="Группа 5"/>
          <p:cNvGrpSpPr>
            <a:grpSpLocks/>
          </p:cNvGrpSpPr>
          <p:nvPr/>
        </p:nvGrpSpPr>
        <p:grpSpPr bwMode="auto">
          <a:xfrm>
            <a:off x="7742238" y="4992688"/>
            <a:ext cx="1411287" cy="615950"/>
            <a:chOff x="7473055" y="4404518"/>
            <a:chExt cx="1505342" cy="73379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483215" y="4404518"/>
              <a:ext cx="1495182" cy="733794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9525" cap="flat" cmpd="sng" algn="ctr">
              <a:solidFill>
                <a:srgbClr val="7FD13B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7473055" y="4404518"/>
              <a:ext cx="1451156" cy="690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i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itchFamily="34" charset="0"/>
                </a:rPr>
                <a:t>Аритмическая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Локализация боли</a:t>
            </a:r>
          </a:p>
        </p:txBody>
      </p:sp>
      <p:pic>
        <p:nvPicPr>
          <p:cNvPr id="34819" name="Picture 2" descr="ang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01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54087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ru-RU" altLang="ru-RU" sz="44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Болевой синдром (</a:t>
            </a:r>
            <a:r>
              <a:rPr lang="en-US" altLang="ru-RU" sz="44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Status </a:t>
            </a:r>
            <a:r>
              <a:rPr lang="en-US" altLang="ru-RU" sz="4400" dirty="0" err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anginosus</a:t>
            </a:r>
            <a:r>
              <a:rPr lang="ru-RU" altLang="ru-RU" sz="44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)</a:t>
            </a:r>
            <a:endParaRPr lang="en-US" altLang="he-IL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52400" y="1390650"/>
            <a:ext cx="4876800" cy="5440363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 1.  Интенсивность 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 2. Локализация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 3.  Иррадиация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4. Характер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endParaRPr lang="ru-RU" alt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Times New Roman" pitchFamily="18" charset="0"/>
            </a:endParaRP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5. Продолжительность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6. </a:t>
            </a:r>
            <a:r>
              <a:rPr lang="ru-RU" altLang="ru-RU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Эффект 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    нитроглицерина 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 7. </a:t>
            </a: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Особенности  поведения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1447800"/>
            <a:ext cx="5638800" cy="5578475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боли при инфаркте миокарда значительно интенсивнее, чем при стенокардии, часто они просто нестерпимы;</a:t>
            </a:r>
            <a:endParaRPr lang="ru-RU" alt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Загрудинная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В плечи, предплечья, ключицы, шею, нижнюю челюсть, левую лопатку, межлопаточное пространство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Давящий, жгучий, сжимающий, распирающий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20-30</a:t>
            </a:r>
            <a:r>
              <a:rPr lang="en-US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’ </a:t>
            </a: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--- несколько часов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endParaRPr lang="ru-RU" altLang="ru-RU" sz="2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Не купируется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endParaRPr lang="ru-RU" altLang="ru-RU" sz="1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Возбуждение, чувство страха, двигательное расстройство, вегетативные реакции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371600" y="-304800"/>
            <a:ext cx="7162800" cy="2133600"/>
          </a:xfrm>
        </p:spPr>
        <p:txBody>
          <a:bodyPr/>
          <a:lstStyle/>
          <a:p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                                       Клинические проявления острой ишемии миокарда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36867" name="Picture 2" descr="Картинка 19 из 18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9055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5867400" y="1341438"/>
            <a:ext cx="3276600" cy="51355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</a:rPr>
              <a:t>Сильная боль за грудиной сжимающая, давящая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</a:rPr>
              <a:t>Испарина, липкий холодный пот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</a:rPr>
              <a:t>Тошнота, рвота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</a:rPr>
              <a:t>Одышка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</a:rPr>
              <a:t>Слабость, коллапс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/>
          <a:lstStyle/>
          <a:p>
            <a:pPr>
              <a:defRPr/>
            </a:pPr>
            <a:r>
              <a:rPr lang="ru-RU" altLang="ru-RU" sz="40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Абдоминальный вариант острого инфаркта миокарда (</a:t>
            </a:r>
            <a:r>
              <a:rPr lang="en-US" altLang="ru-RU" sz="40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Status </a:t>
            </a:r>
            <a:r>
              <a:rPr lang="en-US" altLang="ru-RU" sz="4000" dirty="0" err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gastralgicus</a:t>
            </a:r>
            <a:r>
              <a:rPr lang="ru-RU" altLang="ru-RU" sz="40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438400"/>
            <a:ext cx="8458200" cy="3963988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 defTabSz="906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CC"/>
              </a:buClr>
              <a:buSzPct val="60000"/>
              <a:defRPr/>
            </a:pPr>
            <a:r>
              <a:rPr lang="ru-RU" altLang="ru-RU" sz="34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Если боли локализуются не за грудиной, </a:t>
            </a:r>
          </a:p>
          <a:p>
            <a:pPr marL="340041" indent="-340041" defTabSz="906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CC"/>
              </a:buClr>
              <a:buSzPct val="60000"/>
              <a:defRPr/>
            </a:pPr>
            <a:r>
              <a:rPr lang="ru-RU" altLang="ru-RU" sz="34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  а в подложечной области, сопровождаются тошнотой, рвотой, болезненностью при пальпации в </a:t>
            </a:r>
            <a:r>
              <a:rPr lang="ru-RU" altLang="ru-RU" sz="3400" b="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эпигастральной</a:t>
            </a:r>
            <a:r>
              <a:rPr lang="ru-RU" altLang="ru-RU" sz="34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области, то это может свидетельствовать о развитии абдоминального варианта ОИМ    (</a:t>
            </a:r>
            <a:r>
              <a:rPr lang="ru-RU" altLang="ru-RU" sz="3400" b="0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status</a:t>
            </a:r>
            <a:r>
              <a:rPr lang="ru-RU" altLang="ru-RU" sz="3400" b="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altLang="ru-RU" sz="3400" b="0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gastralgicus</a:t>
            </a:r>
            <a:r>
              <a:rPr lang="ru-RU" altLang="ru-RU" sz="34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по  </a:t>
            </a:r>
            <a:r>
              <a:rPr lang="ru-RU" altLang="ru-RU" sz="3400" b="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Образцову</a:t>
            </a:r>
            <a:r>
              <a:rPr lang="ru-RU" altLang="ru-RU" sz="34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, </a:t>
            </a:r>
            <a:r>
              <a:rPr lang="ru-RU" altLang="ru-RU" sz="3400" b="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Стражеско</a:t>
            </a:r>
            <a:r>
              <a:rPr lang="ru-RU" altLang="ru-RU" sz="34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).</a:t>
            </a:r>
            <a:endParaRPr lang="ru-RU" sz="3400" b="0" kern="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/>
          <a:lstStyle/>
          <a:p>
            <a:pPr>
              <a:defRPr/>
            </a:pPr>
            <a:r>
              <a:rPr lang="ru-RU" altLang="ru-RU" sz="40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Астматический вариант острого инфаркта миокарда (</a:t>
            </a:r>
            <a:r>
              <a:rPr lang="en-US" altLang="ru-RU" sz="40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Status </a:t>
            </a:r>
            <a:r>
              <a:rPr lang="en-US" altLang="ru-RU" sz="4000" dirty="0" err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astmaticus</a:t>
            </a:r>
            <a:r>
              <a:rPr lang="ru-RU" altLang="ru-RU" sz="40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)</a:t>
            </a:r>
            <a:endParaRPr lang="ru-RU" dirty="0"/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228600" y="1963738"/>
            <a:ext cx="42894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EEC94"/>
              </a:buClr>
            </a:pPr>
            <a:r>
              <a:rPr lang="ru-RU" altLang="ru-RU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очень обширных, повторных ОИМ у пожилых людей инфаркт начинается </a:t>
            </a:r>
            <a:r>
              <a:rPr lang="en-US" altLang="ru-RU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виде приступа сердечной астмы (status asthmaticus), когда у больного внезапно возникает приступ удушья, а вслед за ним нередко может развиться отёк лёгких.</a:t>
            </a:r>
          </a:p>
          <a:p>
            <a:pPr eaLnBrk="0" hangingPunct="0"/>
            <a:endParaRPr lang="ru-RU" altLang="ru-RU" sz="26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438400"/>
            <a:ext cx="45878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>
              <a:defRPr/>
            </a:pPr>
            <a:r>
              <a:rPr lang="ru-RU" altLang="ru-RU" sz="440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Аритмический инфаркт миокарда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75" y="1447800"/>
            <a:ext cx="4751388" cy="5262563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  Бывает также аритмический вариант начала ОИМ, когда у больного внезапно развивается пароксизмальное нарушение ритма - пароксизмальная тахикардия, мерцательная аритмии, либо нарушение проводимости.</a:t>
            </a:r>
            <a:endParaRPr lang="ru-RU" altLang="ru-RU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</p:txBody>
      </p:sp>
      <p:pic>
        <p:nvPicPr>
          <p:cNvPr id="39940" name="Picture 8" descr="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5362575"/>
            <a:ext cx="43926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994150"/>
            <a:ext cx="43926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554288"/>
            <a:ext cx="43926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3" descr="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285875"/>
            <a:ext cx="43926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ru-RU" altLang="ru-RU" sz="44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Церебро-васкулярный</a:t>
            </a:r>
            <a:r>
              <a:rPr lang="ru-RU" altLang="ru-RU" sz="4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вариант инфаркта миокарда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133600"/>
            <a:ext cx="8458200" cy="3929063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3400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Цереброваскулярный вариант протекает в виде </a:t>
            </a:r>
            <a:r>
              <a:rPr lang="ru-RU" altLang="ru-RU" sz="3400" u="sng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нарушения мозгового кровообращения или острой ишемической энцефалопатии</a:t>
            </a:r>
            <a:r>
              <a:rPr lang="ru-RU" altLang="ru-RU" sz="3400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, что  </a:t>
            </a:r>
          </a:p>
          <a:p>
            <a:pPr marL="340041" indent="-340041"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3400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 обусловлено диффузной ишемией мозга вследствие острого уменьшения минутного объёма кровотока.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24000" y="990600"/>
            <a:ext cx="6696744" cy="551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2D050"/>
            </a:solidFill>
          </a:ln>
          <a:effectLst>
            <a:glow rad="101600">
              <a:sysClr val="window" lastClr="FFFFFF">
                <a:alpha val="40000"/>
              </a:sys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07963" y="533400"/>
            <a:ext cx="8915400" cy="11430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FFCC"/>
                </a:solidFill>
                <a:latin typeface="Tahoma" pitchFamily="34" charset="0"/>
                <a:cs typeface="Tahoma" pitchFamily="34" charset="0"/>
              </a:rPr>
              <a:t>Три зоны патологических изменений в сердечной мышце при ИМ</a:t>
            </a:r>
            <a:endParaRPr lang="ru-RU" altLang="ru-RU" smtClean="0">
              <a:solidFill>
                <a:srgbClr val="00FFCC"/>
              </a:solidFill>
            </a:endParaRPr>
          </a:p>
        </p:txBody>
      </p:sp>
      <p:pic>
        <p:nvPicPr>
          <p:cNvPr id="43011" name="Picture 2" descr="D:\Documents\ПРЕЗЕНТАЦИИ\Лекции на кафедре\КБС\инфаркт для лекций\9 !!!!! On-line справочник Внутренние болезни - сердечно-сосудистая система.files\6_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1350"/>
            <a:ext cx="60198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688" y="1828800"/>
            <a:ext cx="8545512" cy="4217988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algn="ctr" eaLnBrk="0" hangingPunct="0">
              <a:defRPr/>
            </a:pPr>
            <a:r>
              <a:rPr lang="ru-RU" altLang="he-IL" sz="3600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Под термином</a:t>
            </a:r>
            <a:r>
              <a:rPr lang="ru-RU" altLang="he-IL" sz="3600" kern="0" dirty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 </a:t>
            </a:r>
            <a:r>
              <a:rPr lang="en-US" altLang="he-IL" kern="0" dirty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“</a:t>
            </a:r>
            <a:r>
              <a:rPr lang="ru-RU" altLang="he-IL" kern="0" dirty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острый коронарный синдром</a:t>
            </a:r>
            <a:r>
              <a:rPr lang="en-US" altLang="he-IL" kern="0" dirty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”</a:t>
            </a:r>
            <a:r>
              <a:rPr lang="ru-RU" altLang="he-IL" kern="0" dirty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 (ОКС) </a:t>
            </a:r>
            <a:r>
              <a:rPr lang="ru-RU" altLang="he-IL" sz="3600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подразумевается наличие симптоматики, которая позволяет заподозрить развитие у пациента либо нестабильной стенокардии, либо инфаркта миокарда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458200" cy="1600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28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             </a:t>
            </a:r>
            <a:r>
              <a:rPr lang="ru-RU" altLang="ru-RU" sz="3600" kern="1200" dirty="0">
                <a:solidFill>
                  <a:srgbClr val="92D05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Периоды течения инфаркта миокарда</a:t>
            </a:r>
            <a:r>
              <a:rPr lang="ru-RU" altLang="ru-RU" sz="36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36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altLang="ru-RU" sz="36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3600" i="1" kern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47800"/>
            <a:ext cx="6384925" cy="522288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algn="just">
              <a:defRPr/>
            </a:pPr>
            <a:r>
              <a:rPr lang="ru-RU" altLang="ru-RU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Острейший период (2-6 часов)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76200" y="2286000"/>
            <a:ext cx="5464175" cy="4154488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 defTabSz="906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4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Формирование высокого остроконечного зубца Т (ишемия).</a:t>
            </a:r>
          </a:p>
          <a:p>
            <a:pPr marL="340041" indent="-340041" defTabSz="90681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4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Подъем интервала ST  (повреждение) наиболее ранний признак ОИМ. Характерно </a:t>
            </a:r>
            <a:r>
              <a:rPr lang="ru-RU" altLang="ru-RU" sz="2400" b="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дискордантное</a:t>
            </a:r>
            <a:r>
              <a:rPr lang="ru-RU" altLang="ru-RU" sz="24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изменение ST: в отведениях, расположенных над пораженными участками, он смещается кверху от изолинии, в отведениях, отражающих позиционно противоположные  (реципрокные) и здоровые участки, - книзу.</a:t>
            </a:r>
            <a:endParaRPr lang="ru-RU" sz="1800" b="0" kern="0" dirty="0">
              <a:solidFill>
                <a:sysClr val="windowText" lastClr="000000"/>
              </a:solidFill>
              <a:cs typeface="+mn-cs"/>
            </a:endParaRPr>
          </a:p>
        </p:txBody>
      </p:sp>
      <p:pic>
        <p:nvPicPr>
          <p:cNvPr id="440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052513"/>
            <a:ext cx="3679825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00475"/>
            <a:ext cx="38862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700" y="-6350"/>
            <a:ext cx="8915400" cy="2060575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>
              <a:defRPr/>
            </a:pPr>
            <a:r>
              <a:rPr lang="ru-RU" altLang="ru-RU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Электрокардиографическая диагностика крупноочагового (трансмурального) ОИМ</a:t>
            </a:r>
          </a:p>
          <a:p>
            <a:pPr>
              <a:defRPr/>
            </a:pPr>
            <a:r>
              <a:rPr lang="ru-RU" alt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</a:t>
            </a:r>
            <a:endParaRPr lang="ru-RU" altLang="ru-RU" sz="32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alt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Острый </a:t>
            </a:r>
            <a:r>
              <a:rPr lang="ru-RU" alt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период  (4-10 дней)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81200"/>
            <a:ext cx="4967288" cy="3832225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Появляется патологический зубец 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Q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или комплекс 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QS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. 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    Патологическим считается зубец 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Q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продолжительностью 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&gt;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0.03 с  и амплитудой более ¼ амплитуды зубца 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R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в отведениях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, AVL, V1-V6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или более ½ амплитуды 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R 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в отведениях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II, III, AVF 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( в отведениях 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V2-V3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любое появление зубца 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Q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считается патологическим)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.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 Зубец </a:t>
            </a:r>
            <a:r>
              <a:rPr lang="en-US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R </a:t>
            </a:r>
            <a:r>
              <a:rPr lang="ru-RU" alt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может уменьшиться или исчезнуть, а в противоположных отведениях увеличиться.</a:t>
            </a:r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733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24450"/>
            <a:ext cx="51085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kern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Электрокардиографическая диагностика ОИМ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73188"/>
            <a:ext cx="6169025" cy="5484812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32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Подострый период  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32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(от 10 до </a:t>
            </a:r>
            <a:r>
              <a:rPr lang="ru-RU" altLang="ru-RU" sz="32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28 суток)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    Сегмент</a:t>
            </a:r>
            <a:r>
              <a:rPr lang="en-US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ST</a:t>
            </a: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возвращается к изолинии.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    Формируется отрицательный зубец  Т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ru-RU" alt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32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Период рубцевания 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32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(после 28 суток)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32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(</a:t>
            </a:r>
            <a:r>
              <a:rPr lang="ru-RU" altLang="ru-RU" sz="24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постинфарктный кардиосклероз)</a:t>
            </a: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endParaRPr lang="ru-RU" altLang="ru-RU" sz="2400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  <a:p>
            <a:pPr marL="340041" indent="-340041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ru-RU" altLang="ru-RU" sz="2400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   </a:t>
            </a: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Амплитуда отрицательного зубца Т уменьшается, со временем он становится </a:t>
            </a:r>
            <a:r>
              <a:rPr lang="ru-RU" altLang="ru-RU" sz="24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изоэлектричным</a:t>
            </a: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и положительным. Сегмент </a:t>
            </a:r>
            <a:r>
              <a:rPr lang="en-US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ST</a:t>
            </a:r>
            <a:r>
              <a:rPr lang="ru-RU" alt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на изолинии.</a:t>
            </a:r>
          </a:p>
        </p:txBody>
      </p:sp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657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Подострый пери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3188"/>
            <a:ext cx="32766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 descr="Период рубце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61000"/>
            <a:ext cx="3810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ru-RU" altLang="ru-RU" sz="4000" smtClean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Динамика изменений ЭКГ при  ИМ</a:t>
            </a:r>
            <a:endParaRPr lang="ru-RU" altLang="ru-RU" smtClean="0">
              <a:solidFill>
                <a:srgbClr val="00FF00"/>
              </a:solidFill>
            </a:endParaRPr>
          </a:p>
        </p:txBody>
      </p:sp>
      <p:pic>
        <p:nvPicPr>
          <p:cNvPr id="47107" name="Picture 2" descr="D:\Documents\ПРЕЗЕНТАЦИИ\Лекции на кафедре\КБС\инфаркт для лекций\9 !!!!! On-line справочник Внутренние болезни - сердечно-сосудистая система.files\6_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9238"/>
            <a:ext cx="746760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400" b="0" dirty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Топическая диагностика ИМ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13" y="2235200"/>
            <a:ext cx="5105400" cy="4332288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Передне</a:t>
            </a: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-перегородочный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Верхушечный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Передний обширный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Боковой глубокий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Боковой высокий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Задне</a:t>
            </a: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-диафрагмальный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Задний (</a:t>
            </a:r>
            <a:r>
              <a:rPr lang="ru-RU" altLang="ru-RU" sz="2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задне</a:t>
            </a: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-верхний)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Передне</a:t>
            </a: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-задний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2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Задне</a:t>
            </a:r>
            <a:r>
              <a:rPr lang="ru-RU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-боковой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2276475"/>
            <a:ext cx="4464050" cy="4333875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V1, V2, V3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V3, V4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I, II, AVL, V1-V5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I, II, AVL, V5 -V6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I, II, AVL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II, III, AVF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II,III, AVL,AVF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I, II,III,AVL,AVF, V1-V6</a:t>
            </a:r>
          </a:p>
          <a:p>
            <a:pPr marL="340041" indent="-34004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II ,III ,AVF, V5-V6</a:t>
            </a:r>
            <a:endParaRPr lang="ru-RU" altLang="ru-RU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88963"/>
            <a:ext cx="8229600" cy="701675"/>
          </a:xfrm>
          <a:solidFill>
            <a:srgbClr val="C00000"/>
          </a:solidFill>
        </p:spPr>
        <p:txBody>
          <a:bodyPr>
            <a:spAutoFit/>
          </a:bodyPr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ОКС с подъемом </a:t>
            </a:r>
            <a:r>
              <a:rPr lang="en-US" sz="4000" smtClean="0">
                <a:latin typeface="Comic Sans MS" pitchFamily="66" charset="0"/>
              </a:rPr>
              <a:t>ST</a:t>
            </a:r>
            <a:endParaRPr lang="ru-RU" sz="400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ru-RU" u="sng" smtClean="0">
                <a:latin typeface="Comic Sans MS" pitchFamily="66" charset="0"/>
              </a:rPr>
              <a:t>ОКС с </a:t>
            </a:r>
            <a:r>
              <a:rPr lang="ru-RU" sz="5400" u="sng" smtClean="0">
                <a:latin typeface="Comic Sans MS" pitchFamily="66" charset="0"/>
              </a:rPr>
              <a:t>↑</a:t>
            </a:r>
            <a:r>
              <a:rPr lang="ru-RU" u="sng" smtClean="0">
                <a:latin typeface="Comic Sans MS" pitchFamily="66" charset="0"/>
              </a:rPr>
              <a:t> </a:t>
            </a:r>
            <a:r>
              <a:rPr lang="en-US" u="sng" smtClean="0">
                <a:latin typeface="Comic Sans MS" pitchFamily="66" charset="0"/>
              </a:rPr>
              <a:t>ST (</a:t>
            </a:r>
            <a:r>
              <a:rPr lang="ru-RU" u="sng" smtClean="0">
                <a:latin typeface="Comic Sans MS" pitchFamily="66" charset="0"/>
              </a:rPr>
              <a:t>передний)</a:t>
            </a:r>
          </a:p>
        </p:txBody>
      </p:sp>
      <p:pic>
        <p:nvPicPr>
          <p:cNvPr id="50179" name="Picture 3" descr="127-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39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-214313"/>
            <a:ext cx="8229600" cy="1143001"/>
          </a:xfrm>
        </p:spPr>
        <p:txBody>
          <a:bodyPr lIns="92075" tIns="46038" rIns="92075" bIns="46038"/>
          <a:lstStyle/>
          <a:p>
            <a:pPr eaLnBrk="1" hangingPunct="1"/>
            <a:r>
              <a:rPr lang="ru-RU" u="sng" smtClean="0">
                <a:latin typeface="Comic Sans MS" pitchFamily="66" charset="0"/>
              </a:rPr>
              <a:t>ОКС с </a:t>
            </a:r>
            <a:r>
              <a:rPr lang="ru-RU" sz="5400" u="sng" smtClean="0">
                <a:latin typeface="Comic Sans MS" pitchFamily="66" charset="0"/>
              </a:rPr>
              <a:t>↑</a:t>
            </a:r>
            <a:r>
              <a:rPr lang="ru-RU" u="sng" smtClean="0">
                <a:latin typeface="Comic Sans MS" pitchFamily="66" charset="0"/>
              </a:rPr>
              <a:t> </a:t>
            </a:r>
            <a:r>
              <a:rPr lang="en-US" u="sng" smtClean="0">
                <a:latin typeface="Comic Sans MS" pitchFamily="66" charset="0"/>
              </a:rPr>
              <a:t>ST (</a:t>
            </a:r>
            <a:r>
              <a:rPr lang="ru-RU" u="sng" smtClean="0">
                <a:latin typeface="Comic Sans MS" pitchFamily="66" charset="0"/>
              </a:rPr>
              <a:t>нижний)</a:t>
            </a:r>
          </a:p>
        </p:txBody>
      </p:sp>
      <p:pic>
        <p:nvPicPr>
          <p:cNvPr id="51203" name="Picture 3" descr="062-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omic Sans MS" pitchFamily="66" charset="0"/>
              </a:rPr>
              <a:t>ОКС без подъема </a:t>
            </a:r>
            <a:r>
              <a:rPr lang="en-US" smtClean="0">
                <a:latin typeface="Comic Sans MS" pitchFamily="66" charset="0"/>
              </a:rPr>
              <a:t>ST</a:t>
            </a:r>
            <a:endParaRPr lang="ru-RU" smtClean="0"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sz="2400" smtClean="0"/>
              <a:t>Субэпикардиальная</a:t>
            </a:r>
          </a:p>
          <a:p>
            <a:pPr algn="r"/>
            <a:r>
              <a:rPr lang="ru-RU" sz="2400" smtClean="0"/>
              <a:t>ишемия</a:t>
            </a:r>
          </a:p>
          <a:p>
            <a:pPr algn="r"/>
            <a:endParaRPr lang="ru-RU" sz="2400" smtClean="0"/>
          </a:p>
          <a:p>
            <a:pPr algn="r"/>
            <a:r>
              <a:rPr lang="ru-RU" sz="2400" smtClean="0"/>
              <a:t>Глубокие </a:t>
            </a:r>
          </a:p>
          <a:p>
            <a:pPr algn="r"/>
            <a:r>
              <a:rPr lang="ru-RU" sz="2400" smtClean="0"/>
              <a:t>отрицательные</a:t>
            </a:r>
          </a:p>
          <a:p>
            <a:pPr algn="r"/>
            <a:r>
              <a:rPr lang="ru-RU" sz="2400" smtClean="0"/>
              <a:t>зубцы Т</a:t>
            </a:r>
            <a:r>
              <a:rPr lang="ru-RU" smtClean="0"/>
              <a:t> </a:t>
            </a:r>
          </a:p>
        </p:txBody>
      </p:sp>
      <p:pic>
        <p:nvPicPr>
          <p:cNvPr id="52228" name="Picture 5" descr="picture-004-4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4465637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7500" y="635000"/>
            <a:ext cx="8637588" cy="701675"/>
          </a:xfrm>
          <a:solidFill>
            <a:srgbClr val="C00000"/>
          </a:solidFill>
        </p:spPr>
        <p:txBody>
          <a:bodyPr>
            <a:spAutoFit/>
          </a:bodyPr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ОКС без подъема </a:t>
            </a:r>
            <a:r>
              <a:rPr lang="en-US" sz="4000" smtClean="0">
                <a:latin typeface="Comic Sans MS" pitchFamily="66" charset="0"/>
              </a:rPr>
              <a:t>ST</a:t>
            </a:r>
            <a:endParaRPr lang="ru-RU" sz="4000" smtClean="0">
              <a:latin typeface="Comic Sans MS" pitchFamily="66" charset="0"/>
            </a:endParaRPr>
          </a:p>
        </p:txBody>
      </p:sp>
      <p:sp>
        <p:nvSpPr>
          <p:cNvPr id="5325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2971800" y="3213100"/>
            <a:ext cx="2624138" cy="1511300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671" tIns="45334" rIns="90671" bIns="45334"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762000"/>
          </a:xfrm>
        </p:spPr>
        <p:txBody>
          <a:bodyPr lIns="0" tIns="0" rIns="0" bIns="0"/>
          <a:lstStyle/>
          <a:p>
            <a:pPr eaLnBrk="1" hangingPunct="1"/>
            <a:r>
              <a:rPr lang="ru-RU" altLang="he-IL" sz="4000" smtClean="0"/>
              <a:t>Классификация ОКС</a:t>
            </a:r>
            <a:r>
              <a:rPr lang="en-US" altLang="he-IL" sz="4000" smtClean="0"/>
              <a:t> 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3336925" y="2139950"/>
            <a:ext cx="533400" cy="4540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71" tIns="45334" rIns="90671" bIns="45334" anchor="ctr"/>
          <a:lstStyle/>
          <a:p>
            <a:endParaRPr lang="ru-R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254625" y="2139950"/>
            <a:ext cx="455613" cy="4540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71" tIns="45334" rIns="90671" bIns="45334" anchor="ctr"/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336800" y="1600200"/>
            <a:ext cx="4598988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1302" tIns="45651" rIns="91302" bIns="45651" anchor="ctr"/>
          <a:lstStyle/>
          <a:p>
            <a:pPr algn="ctr" eaLnBrk="0" hangingPunct="0"/>
            <a:r>
              <a:rPr lang="ru-RU" altLang="he-IL" sz="2800">
                <a:solidFill>
                  <a:schemeClr val="tx1"/>
                </a:solidFill>
              </a:rPr>
              <a:t>ОКС</a:t>
            </a:r>
            <a:endParaRPr lang="en-US" altLang="he-IL" sz="2800" b="0">
              <a:solidFill>
                <a:schemeClr val="tx1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62000" y="2679700"/>
            <a:ext cx="3108325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1302" tIns="45651" rIns="91302" bIns="45651" anchor="ctr"/>
          <a:lstStyle/>
          <a:p>
            <a:pPr algn="ctr" eaLnBrk="0" hangingPunct="0"/>
            <a:r>
              <a:rPr lang="ru-RU" altLang="he-IL" sz="2800">
                <a:solidFill>
                  <a:schemeClr val="tx1"/>
                </a:solidFill>
              </a:rPr>
              <a:t>Без подъема</a:t>
            </a:r>
            <a:r>
              <a:rPr lang="en-US" altLang="he-IL" sz="2800">
                <a:solidFill>
                  <a:schemeClr val="tx1"/>
                </a:solidFill>
              </a:rPr>
              <a:t> ST</a:t>
            </a:r>
            <a:endParaRPr lang="en-US" altLang="he-IL" sz="2800" b="0">
              <a:solidFill>
                <a:schemeClr val="tx1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481638" y="2700338"/>
            <a:ext cx="2900362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1302" tIns="45651" rIns="91302" bIns="45651" anchor="ctr"/>
          <a:lstStyle/>
          <a:p>
            <a:pPr algn="ctr" eaLnBrk="0" hangingPunct="0"/>
            <a:r>
              <a:rPr lang="ru-RU" altLang="he-IL" sz="2800">
                <a:solidFill>
                  <a:schemeClr val="tx1"/>
                </a:solidFill>
              </a:rPr>
              <a:t>С подъемом </a:t>
            </a:r>
            <a:r>
              <a:rPr lang="en-US" altLang="he-IL" sz="2800">
                <a:solidFill>
                  <a:schemeClr val="tx1"/>
                </a:solidFill>
              </a:rPr>
              <a:t>ST</a:t>
            </a:r>
            <a:endParaRPr lang="en-US" altLang="he-IL" sz="2800" b="0">
              <a:solidFill>
                <a:schemeClr val="tx1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55575" y="4953000"/>
            <a:ext cx="3502025" cy="954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02" tIns="45651" rIns="91302" bIns="45651">
            <a:spAutoFit/>
          </a:bodyPr>
          <a:lstStyle/>
          <a:p>
            <a:pPr algn="ctr" eaLnBrk="0" hangingPunct="0"/>
            <a:r>
              <a:rPr lang="ru-RU" altLang="he-IL" sz="2800">
                <a:solidFill>
                  <a:schemeClr val="bg1"/>
                </a:solidFill>
              </a:rPr>
              <a:t>Нестабильная стенокардия</a:t>
            </a:r>
            <a:endParaRPr lang="en-US" altLang="he-IL" sz="2800">
              <a:solidFill>
                <a:schemeClr val="accent2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038600" y="4868863"/>
            <a:ext cx="1981200" cy="1816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02" tIns="45651" rIns="91302" bIns="45651">
            <a:spAutoFit/>
          </a:bodyPr>
          <a:lstStyle/>
          <a:p>
            <a:pPr algn="ctr" eaLnBrk="0" hangingPunct="0"/>
            <a:r>
              <a:rPr lang="ru-RU" altLang="he-IL" sz="2800">
                <a:solidFill>
                  <a:schemeClr val="bg1"/>
                </a:solidFill>
              </a:rPr>
              <a:t>Инфаркт миокарда </a:t>
            </a:r>
            <a:r>
              <a:rPr lang="ru-RU" altLang="he-IL" sz="2800">
                <a:solidFill>
                  <a:srgbClr val="FFFF00"/>
                </a:solidFill>
              </a:rPr>
              <a:t>без зубца </a:t>
            </a:r>
            <a:r>
              <a:rPr lang="en-US" altLang="he-IL" sz="2800">
                <a:solidFill>
                  <a:srgbClr val="FFFF00"/>
                </a:solidFill>
              </a:rPr>
              <a:t>Q</a:t>
            </a:r>
            <a:endParaRPr lang="en-US" altLang="he-IL" sz="2800">
              <a:solidFill>
                <a:schemeClr val="accent2"/>
              </a:solidFill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4946650" y="3365500"/>
            <a:ext cx="839788" cy="137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71" tIns="45334" rIns="90671" bIns="45334" anchor="ctr"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613150" y="3068638"/>
            <a:ext cx="2901950" cy="1730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71" tIns="45334" rIns="90671" bIns="45334" anchor="ctr"/>
          <a:lstStyle/>
          <a:p>
            <a:endParaRPr lang="ru-RU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1349375" y="3294063"/>
            <a:ext cx="920750" cy="1584325"/>
          </a:xfrm>
          <a:prstGeom prst="downArrow">
            <a:avLst>
              <a:gd name="adj1" fmla="val 50000"/>
              <a:gd name="adj2" fmla="val 43065"/>
            </a:avLst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0671" tIns="45334" rIns="90671" bIns="45334" anchor="ctr"/>
          <a:lstStyle/>
          <a:p>
            <a:pPr algn="ctr" eaLnBrk="0" hangingPunct="0"/>
            <a:endParaRPr lang="ru-RU" altLang="ru-RU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6496050" y="3287713"/>
            <a:ext cx="922338" cy="1584325"/>
          </a:xfrm>
          <a:prstGeom prst="downArrow">
            <a:avLst>
              <a:gd name="adj1" fmla="val 50000"/>
              <a:gd name="adj2" fmla="val 42991"/>
            </a:avLst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0671" tIns="45334" rIns="90671" bIns="45334" anchor="ctr"/>
          <a:lstStyle/>
          <a:p>
            <a:pPr algn="ctr" eaLnBrk="0" hangingPunct="0"/>
            <a:endParaRPr lang="ru-RU" altLang="ru-RU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-2700000">
            <a:off x="3962400" y="3019425"/>
            <a:ext cx="512763" cy="2016125"/>
          </a:xfrm>
          <a:prstGeom prst="downArrow">
            <a:avLst>
              <a:gd name="adj1" fmla="val 50000"/>
              <a:gd name="adj2" fmla="val 112896"/>
            </a:avLst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0671" tIns="45334" rIns="90671" bIns="45334" anchor="ctr"/>
          <a:lstStyle/>
          <a:p>
            <a:pPr algn="ctr" eaLnBrk="0" hangingPunct="0"/>
            <a:endParaRPr lang="ru-RU" altLang="ru-RU"/>
          </a:p>
        </p:txBody>
      </p:sp>
      <p:sp>
        <p:nvSpPr>
          <p:cNvPr id="26640" name="Rectangle 18"/>
          <p:cNvSpPr>
            <a:spLocks noChangeArrowheads="1"/>
          </p:cNvSpPr>
          <p:nvPr/>
        </p:nvSpPr>
        <p:spPr bwMode="auto">
          <a:xfrm>
            <a:off x="6108700" y="4868863"/>
            <a:ext cx="1968500" cy="1816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02" tIns="45651" rIns="91302" bIns="45651">
            <a:spAutoFit/>
          </a:bodyPr>
          <a:lstStyle/>
          <a:p>
            <a:pPr algn="ctr" eaLnBrk="0" hangingPunct="0"/>
            <a:r>
              <a:rPr lang="ru-RU" altLang="he-IL" sz="2800">
                <a:solidFill>
                  <a:schemeClr val="bg1"/>
                </a:solidFill>
              </a:rPr>
              <a:t>Инфаркт миокарда </a:t>
            </a:r>
          </a:p>
          <a:p>
            <a:pPr algn="ctr" eaLnBrk="0" hangingPunct="0"/>
            <a:r>
              <a:rPr lang="ru-RU" altLang="he-IL" sz="2800">
                <a:solidFill>
                  <a:srgbClr val="FFFF00"/>
                </a:solidFill>
              </a:rPr>
              <a:t>с зубцом </a:t>
            </a:r>
            <a:r>
              <a:rPr lang="en-US" altLang="he-IL" sz="2800">
                <a:solidFill>
                  <a:srgbClr val="FFFF00"/>
                </a:solidFill>
              </a:rPr>
              <a:t>Q</a:t>
            </a:r>
            <a:endParaRPr lang="en-US" altLang="he-IL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351837" cy="576262"/>
          </a:xfrm>
        </p:spPr>
        <p:txBody>
          <a:bodyPr/>
          <a:lstStyle/>
          <a:p>
            <a:r>
              <a:rPr lang="ru-RU" sz="4000" smtClean="0">
                <a:latin typeface="Comic Sans MS" pitchFamily="66" charset="0"/>
              </a:rPr>
              <a:t>ОКС без подъема </a:t>
            </a:r>
            <a:r>
              <a:rPr lang="en-US" sz="4000" smtClean="0">
                <a:latin typeface="Comic Sans MS" pitchFamily="66" charset="0"/>
              </a:rPr>
              <a:t>ST</a:t>
            </a:r>
            <a:endParaRPr lang="ru-RU" sz="4000" smtClean="0">
              <a:latin typeface="Comic Sans MS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6" name="Picture 5" descr="imag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4248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848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Основные задачи, стоящие при первом осмотре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3400" y="1916113"/>
            <a:ext cx="83820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FFFF00"/>
              </a:buClr>
              <a:buSzPct val="150000"/>
              <a:buFont typeface="Wingdings" pitchFamily="2" charset="2"/>
              <a:buChar char="§"/>
            </a:pPr>
            <a:r>
              <a:rPr lang="ru-RU" sz="2800">
                <a:solidFill>
                  <a:schemeClr val="bg1"/>
                </a:solidFill>
              </a:rPr>
              <a:t>Оказание неотложной помощи</a:t>
            </a:r>
          </a:p>
          <a:p>
            <a:pPr eaLnBrk="0" hangingPunct="0">
              <a:lnSpc>
                <a:spcPct val="110000"/>
              </a:lnSpc>
              <a:buClr>
                <a:srgbClr val="FFFF00"/>
              </a:buClr>
              <a:buSzPct val="150000"/>
              <a:buFont typeface="Wingdings" pitchFamily="2" charset="2"/>
              <a:buChar char="§"/>
            </a:pPr>
            <a:r>
              <a:rPr lang="ru-RU" sz="2800">
                <a:solidFill>
                  <a:schemeClr val="bg1"/>
                </a:solidFill>
              </a:rPr>
              <a:t>Оценка предположительной причины развития боли в грудной клетки (ишемическая или неишемическая)</a:t>
            </a:r>
          </a:p>
          <a:p>
            <a:pPr eaLnBrk="0" hangingPunct="0">
              <a:lnSpc>
                <a:spcPct val="110000"/>
              </a:lnSpc>
              <a:buClr>
                <a:srgbClr val="FFFF00"/>
              </a:buClr>
              <a:buSzPct val="150000"/>
              <a:buFont typeface="Wingdings" pitchFamily="2" charset="2"/>
              <a:buChar char="§"/>
            </a:pPr>
            <a:r>
              <a:rPr lang="ru-RU" sz="2800">
                <a:solidFill>
                  <a:schemeClr val="bg1"/>
                </a:solidFill>
              </a:rPr>
              <a:t>Оценка ближайшего риска развития жизненоугрожающих состояний</a:t>
            </a:r>
          </a:p>
          <a:p>
            <a:pPr eaLnBrk="0" hangingPunct="0">
              <a:lnSpc>
                <a:spcPct val="110000"/>
              </a:lnSpc>
              <a:buClr>
                <a:srgbClr val="FFFF00"/>
              </a:buClr>
              <a:buSzPct val="150000"/>
              <a:buFont typeface="Wingdings" pitchFamily="2" charset="2"/>
              <a:buChar char="§"/>
            </a:pPr>
            <a:r>
              <a:rPr lang="ru-RU" sz="2800">
                <a:solidFill>
                  <a:schemeClr val="bg1"/>
                </a:solidFill>
              </a:rPr>
              <a:t>Определение показания и места госпитализации</a:t>
            </a:r>
            <a:r>
              <a:rPr lang="ru-RU" sz="280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ChangeArrowheads="1"/>
          </p:cNvSpPr>
          <p:nvPr/>
        </p:nvSpPr>
        <p:spPr bwMode="auto">
          <a:xfrm>
            <a:off x="603250" y="333375"/>
            <a:ext cx="7789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/>
          <a:lstStyle/>
          <a:p>
            <a:pPr algn="ctr">
              <a:lnSpc>
                <a:spcPct val="90000"/>
              </a:lnSpc>
            </a:pPr>
            <a:r>
              <a:rPr lang="ru-RU" altLang="ru-RU">
                <a:solidFill>
                  <a:srgbClr val="FFFF00"/>
                </a:solidFill>
              </a:rPr>
              <a:t>Диагностика ОКС</a:t>
            </a:r>
            <a:endParaRPr lang="en-US" altLang="ru-RU">
              <a:solidFill>
                <a:srgbClr val="FFFF00"/>
              </a:solidFill>
            </a:endParaRPr>
          </a:p>
        </p:txBody>
      </p:sp>
      <p:sp>
        <p:nvSpPr>
          <p:cNvPr id="56323" name="Text Box 9"/>
          <p:cNvSpPr txBox="1">
            <a:spLocks noChangeArrowheads="1"/>
          </p:cNvSpPr>
          <p:nvPr/>
        </p:nvSpPr>
        <p:spPr bwMode="auto">
          <a:xfrm>
            <a:off x="0" y="1054100"/>
            <a:ext cx="9144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2300">
                <a:solidFill>
                  <a:schemeClr val="accent2"/>
                </a:solidFill>
              </a:rPr>
              <a:t>Оценка наличия клинических признаков, свидетельствующих о </a:t>
            </a:r>
            <a:r>
              <a:rPr lang="en-US" altLang="ru-RU" sz="2300">
                <a:solidFill>
                  <a:schemeClr val="accent2"/>
                </a:solidFill>
              </a:rPr>
              <a:t>“</a:t>
            </a:r>
            <a:r>
              <a:rPr lang="ru-RU" altLang="ru-RU" sz="2300">
                <a:solidFill>
                  <a:schemeClr val="accent2"/>
                </a:solidFill>
              </a:rPr>
              <a:t>нестабильности</a:t>
            </a:r>
            <a:r>
              <a:rPr lang="en-US" altLang="ru-RU" sz="2300">
                <a:solidFill>
                  <a:schemeClr val="accent2"/>
                </a:solidFill>
              </a:rPr>
              <a:t>”</a:t>
            </a:r>
            <a:r>
              <a:rPr lang="ru-RU" altLang="ru-RU" sz="2300">
                <a:solidFill>
                  <a:schemeClr val="accent2"/>
                </a:solidFill>
              </a:rPr>
              <a:t> состояния больного:</a:t>
            </a:r>
            <a:endParaRPr lang="ru-RU" altLang="ru-RU" sz="1000">
              <a:solidFill>
                <a:schemeClr val="accent2"/>
              </a:solidFill>
            </a:endParaRPr>
          </a:p>
          <a:p>
            <a:pPr algn="just"/>
            <a:r>
              <a:rPr lang="ru-RU" altLang="ru-RU" sz="2300" b="0">
                <a:solidFill>
                  <a:schemeClr val="bg1"/>
                </a:solidFill>
              </a:rPr>
              <a:t> </a:t>
            </a:r>
            <a:r>
              <a:rPr lang="ru-RU" altLang="ru-RU" sz="2000" b="0">
                <a:solidFill>
                  <a:schemeClr val="bg1"/>
                </a:solidFill>
              </a:rPr>
              <a:t>Появление эпизодов стенокардии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000" b="0">
                <a:solidFill>
                  <a:schemeClr val="bg1"/>
                </a:solidFill>
              </a:rPr>
              <a:t> Учащение эпизодов стенокардии при привычной физической нагрузке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000" b="0">
                <a:solidFill>
                  <a:schemeClr val="bg1"/>
                </a:solidFill>
              </a:rPr>
              <a:t>Впервые возникшая тяжелая стенокардия (ФКIII)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000" b="0">
                <a:solidFill>
                  <a:schemeClr val="bg1"/>
                </a:solidFill>
              </a:rPr>
              <a:t>Появление частых ночных ангинозных приступов 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000" b="0">
                <a:solidFill>
                  <a:schemeClr val="bg1"/>
                </a:solidFill>
              </a:rPr>
              <a:t>Ранняя постинфарктная стенокардия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000" b="0">
                <a:solidFill>
                  <a:schemeClr val="bg1"/>
                </a:solidFill>
              </a:rPr>
              <a:t> Увеличение продолжительности болевых приступов (появление затяжных ангинозных приступов длительностью 20-30 мин и более свидетельствует о развитии инфаркта миокарда)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000" b="0">
                <a:solidFill>
                  <a:schemeClr val="bg1"/>
                </a:solidFill>
              </a:rPr>
              <a:t> Снижение толерантности к физической нагрузке: появление приступов при меньших физических нагрузках или в покое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000" b="0">
                <a:solidFill>
                  <a:schemeClr val="bg1"/>
                </a:solidFill>
              </a:rPr>
              <a:t> Снижение эффективности от приема нитропрепаратов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468313" y="1628775"/>
            <a:ext cx="84963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tx2"/>
              </a:buClr>
              <a:buFont typeface="Wingdings 3" pitchFamily="18" charset="2"/>
              <a:buChar char=""/>
            </a:pPr>
            <a:r>
              <a:rPr lang="ru-RU" altLang="ru-RU" sz="2800">
                <a:solidFill>
                  <a:schemeClr val="bg1"/>
                </a:solidFill>
                <a:latin typeface="Comic Sans MS" pitchFamily="66" charset="0"/>
              </a:rPr>
              <a:t>Выраженный болевой синдром ангинозного типа, длительностью от 20 минут и более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Font typeface="Wingdings 3" pitchFamily="18" charset="2"/>
              <a:buChar char=""/>
            </a:pPr>
            <a:r>
              <a:rPr lang="ru-RU" altLang="ru-RU" sz="2800">
                <a:solidFill>
                  <a:schemeClr val="bg1"/>
                </a:solidFill>
                <a:latin typeface="Comic Sans MS" pitchFamily="66" charset="0"/>
              </a:rPr>
              <a:t>Подъем сегмента </a:t>
            </a:r>
            <a:r>
              <a:rPr lang="en-US" altLang="ru-RU" sz="280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ru-RU" altLang="ru-RU" sz="2800">
                <a:solidFill>
                  <a:schemeClr val="bg1"/>
                </a:solidFill>
                <a:latin typeface="Comic Sans MS" pitchFamily="66" charset="0"/>
              </a:rPr>
              <a:t> на ЭКГ </a:t>
            </a:r>
            <a:r>
              <a:rPr lang="ru-RU" altLang="ru-RU" sz="2800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</a:t>
            </a:r>
            <a:r>
              <a:rPr lang="ru-RU" altLang="ru-RU" sz="2800">
                <a:solidFill>
                  <a:schemeClr val="bg1"/>
                </a:solidFill>
                <a:latin typeface="Comic Sans MS" pitchFamily="66" charset="0"/>
              </a:rPr>
              <a:t> 0,1 МВ в 2-х стандартных отведениях или в 2-х последовательных грудных отведениях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Font typeface="Wingdings 3" pitchFamily="18" charset="2"/>
              <a:buChar char=""/>
            </a:pPr>
            <a:r>
              <a:rPr lang="ru-RU" altLang="ru-RU" sz="2800">
                <a:solidFill>
                  <a:schemeClr val="bg1"/>
                </a:solidFill>
                <a:latin typeface="Comic Sans MS" pitchFamily="66" charset="0"/>
              </a:rPr>
              <a:t>Остро возникшая полная блокада левой ножки пучка Гиса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FFFF00"/>
                </a:solidFill>
                <a:latin typeface="Comic Sans MS" pitchFamily="66" charset="0"/>
              </a:rPr>
              <a:t>Критерии ОКСп</a:t>
            </a:r>
            <a:r>
              <a:rPr lang="en-US" altLang="ru-RU" sz="3600">
                <a:solidFill>
                  <a:srgbClr val="FFFF00"/>
                </a:solidFill>
                <a:latin typeface="Comic Sans MS" pitchFamily="66" charset="0"/>
              </a:rPr>
              <a:t>ST</a:t>
            </a:r>
            <a:endParaRPr lang="ru-RU" altLang="ru-RU" sz="3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48" name="Line 6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55575" y="1628775"/>
            <a:ext cx="8640763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altLang="ru-RU" sz="2800">
              <a:solidFill>
                <a:schemeClr val="bg1"/>
              </a:solidFill>
            </a:endParaRPr>
          </a:p>
          <a:p>
            <a:pPr algn="just"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800" b="0">
                <a:solidFill>
                  <a:schemeClr val="bg1"/>
                </a:solidFill>
              </a:rPr>
              <a:t> Регистрация стандартной ЭКГ в 12-отведениях, при возможности – постоянное мониторирование ЭКГ при помощи кардиомониторов. </a:t>
            </a:r>
          </a:p>
          <a:p>
            <a:pPr algn="just">
              <a:spcBef>
                <a:spcPct val="10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800" b="0">
                <a:solidFill>
                  <a:schemeClr val="bg1"/>
                </a:solidFill>
              </a:rPr>
              <a:t> Определение маркеров повреждения миокарда (в динамике):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ru-RU" altLang="ru-RU" sz="2800" b="0">
                <a:solidFill>
                  <a:schemeClr val="bg1"/>
                </a:solidFill>
              </a:rPr>
              <a:t>		</a:t>
            </a:r>
            <a:r>
              <a:rPr lang="ru-RU" altLang="ru-RU" sz="2800">
                <a:solidFill>
                  <a:schemeClr val="bg1"/>
                </a:solidFill>
              </a:rPr>
              <a:t>1.</a:t>
            </a:r>
            <a:r>
              <a:rPr lang="ru-RU" altLang="ru-RU" sz="2800" b="0">
                <a:solidFill>
                  <a:schemeClr val="bg1"/>
                </a:solidFill>
              </a:rPr>
              <a:t> КФК-МВ(креатенинфосфокиназа)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ru-RU" altLang="ru-RU" sz="2800" b="0">
                <a:solidFill>
                  <a:schemeClr val="bg1"/>
                </a:solidFill>
              </a:rPr>
              <a:t>		</a:t>
            </a:r>
            <a:r>
              <a:rPr lang="ru-RU" altLang="ru-RU" sz="2800">
                <a:solidFill>
                  <a:schemeClr val="bg1"/>
                </a:solidFill>
              </a:rPr>
              <a:t>2.</a:t>
            </a:r>
            <a:r>
              <a:rPr lang="ru-RU" altLang="ru-RU" sz="2800" b="0">
                <a:solidFill>
                  <a:schemeClr val="bg1"/>
                </a:solidFill>
              </a:rPr>
              <a:t> Миоглобин</a:t>
            </a:r>
          </a:p>
          <a:p>
            <a:pPr algn="just">
              <a:spcBef>
                <a:spcPct val="50000"/>
              </a:spcBef>
              <a:buClr>
                <a:srgbClr val="FF3300"/>
              </a:buClr>
              <a:buSzPct val="150000"/>
            </a:pPr>
            <a:r>
              <a:rPr lang="ru-RU" altLang="ru-RU" sz="2800" b="0">
                <a:solidFill>
                  <a:schemeClr val="bg1"/>
                </a:solidFill>
              </a:rPr>
              <a:t>		</a:t>
            </a:r>
            <a:r>
              <a:rPr lang="ru-RU" altLang="ru-RU" sz="2800">
                <a:solidFill>
                  <a:schemeClr val="bg1"/>
                </a:solidFill>
              </a:rPr>
              <a:t>3.</a:t>
            </a:r>
            <a:r>
              <a:rPr lang="ru-RU" altLang="ru-RU" sz="2800" b="0">
                <a:solidFill>
                  <a:schemeClr val="bg1"/>
                </a:solidFill>
              </a:rPr>
              <a:t> Тропонин Т или </a:t>
            </a:r>
            <a:r>
              <a:rPr lang="en-US" altLang="ru-RU" sz="2800" b="0">
                <a:solidFill>
                  <a:schemeClr val="bg1"/>
                </a:solidFill>
              </a:rPr>
              <a:t>I</a:t>
            </a:r>
            <a:endParaRPr lang="ru-RU" altLang="ru-RU" sz="2800" b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03250" y="333375"/>
            <a:ext cx="7789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/>
          <a:lstStyle/>
          <a:p>
            <a:pPr algn="ctr">
              <a:lnSpc>
                <a:spcPct val="90000"/>
              </a:lnSpc>
            </a:pPr>
            <a:r>
              <a:rPr lang="ru-RU" altLang="ru-RU">
                <a:solidFill>
                  <a:srgbClr val="FFFF00"/>
                </a:solidFill>
              </a:rPr>
              <a:t>Диагностика ОКС</a:t>
            </a:r>
            <a:endParaRPr lang="en-US" alt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7"/>
          <p:cNvGrpSpPr>
            <a:grpSpLocks/>
          </p:cNvGrpSpPr>
          <p:nvPr/>
        </p:nvGrpSpPr>
        <p:grpSpPr bwMode="auto">
          <a:xfrm>
            <a:off x="284163" y="1916113"/>
            <a:ext cx="8783637" cy="3616325"/>
            <a:chOff x="179" y="1207"/>
            <a:chExt cx="5581" cy="2278"/>
          </a:xfrm>
        </p:grpSpPr>
        <p:sp>
          <p:nvSpPr>
            <p:cNvPr id="59396" name="Rectangle 3"/>
            <p:cNvSpPr>
              <a:spLocks noChangeArrowheads="1"/>
            </p:cNvSpPr>
            <p:nvPr/>
          </p:nvSpPr>
          <p:spPr bwMode="auto">
            <a:xfrm>
              <a:off x="179" y="1207"/>
              <a:ext cx="125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r>
                <a:rPr lang="ru-RU" altLang="ru-RU" sz="2300" b="0">
                  <a:solidFill>
                    <a:schemeClr val="bg1"/>
                  </a:solidFill>
                </a:rPr>
                <a:t>Маркер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397" name="Rectangle 4"/>
            <p:cNvSpPr>
              <a:spLocks noChangeArrowheads="1"/>
            </p:cNvSpPr>
            <p:nvPr/>
          </p:nvSpPr>
          <p:spPr bwMode="auto">
            <a:xfrm>
              <a:off x="1218" y="1209"/>
              <a:ext cx="141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/>
              <a:r>
                <a:rPr lang="ru-RU" altLang="ru-RU" sz="2300" b="0">
                  <a:solidFill>
                    <a:schemeClr val="bg1"/>
                  </a:solidFill>
                </a:rPr>
                <a:t>Начало повышения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398" name="Rectangle 5"/>
            <p:cNvSpPr>
              <a:spLocks noChangeArrowheads="1"/>
            </p:cNvSpPr>
            <p:nvPr/>
          </p:nvSpPr>
          <p:spPr bwMode="auto">
            <a:xfrm>
              <a:off x="2496" y="1209"/>
              <a:ext cx="133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/>
              <a:r>
                <a:rPr lang="ru-RU" altLang="ru-RU" sz="2300" b="0">
                  <a:solidFill>
                    <a:schemeClr val="bg1"/>
                  </a:solidFill>
                </a:rPr>
                <a:t>Длительность повышения 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399" name="Rectangle 6"/>
            <p:cNvSpPr>
              <a:spLocks noChangeArrowheads="1"/>
            </p:cNvSpPr>
            <p:nvPr/>
          </p:nvSpPr>
          <p:spPr bwMode="auto">
            <a:xfrm>
              <a:off x="3744" y="1209"/>
              <a:ext cx="105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/>
              <a:r>
                <a:rPr lang="ru-RU" altLang="ru-RU" sz="2300" b="0">
                  <a:solidFill>
                    <a:schemeClr val="bg1"/>
                  </a:solidFill>
                </a:rPr>
                <a:t>Чувстви-тельность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400" name="Rectangle 7"/>
            <p:cNvSpPr>
              <a:spLocks noChangeArrowheads="1"/>
            </p:cNvSpPr>
            <p:nvPr/>
          </p:nvSpPr>
          <p:spPr bwMode="auto">
            <a:xfrm>
              <a:off x="4750" y="1209"/>
              <a:ext cx="101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algn="ctr"/>
              <a:r>
                <a:rPr lang="ru-RU" altLang="ru-RU" sz="2300" b="0">
                  <a:solidFill>
                    <a:schemeClr val="bg1"/>
                  </a:solidFill>
                </a:rPr>
                <a:t>Специ-фичность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401" name="Rectangle 9"/>
            <p:cNvSpPr>
              <a:spLocks noChangeArrowheads="1"/>
            </p:cNvSpPr>
            <p:nvPr/>
          </p:nvSpPr>
          <p:spPr bwMode="auto">
            <a:xfrm>
              <a:off x="4968" y="1808"/>
              <a:ext cx="56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3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179" y="2224"/>
              <a:ext cx="1259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ru-RU" sz="2300" b="0">
                  <a:solidFill>
                    <a:schemeClr val="accent2"/>
                  </a:solidFill>
                </a:rPr>
                <a:t>Миоглобин</a:t>
              </a:r>
              <a:endParaRPr lang="en-US" altLang="ru-RU" sz="2300" b="0">
                <a:solidFill>
                  <a:schemeClr val="accent2"/>
                </a:solidFill>
              </a:endParaRPr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1385" y="2224"/>
              <a:ext cx="1303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ru-RU" sz="2300" b="0">
                  <a:solidFill>
                    <a:schemeClr val="bg1"/>
                  </a:solidFill>
                </a:rPr>
                <a:t>через </a:t>
              </a:r>
              <a:r>
                <a:rPr lang="en-US" altLang="ru-RU" sz="2300" b="0">
                  <a:solidFill>
                    <a:schemeClr val="accent2"/>
                  </a:solidFill>
                </a:rPr>
                <a:t>1</a:t>
              </a:r>
              <a:r>
                <a:rPr lang="ru-RU" altLang="ru-RU" sz="2300" b="0">
                  <a:solidFill>
                    <a:schemeClr val="accent2"/>
                  </a:solidFill>
                </a:rPr>
                <a:t>,</a:t>
              </a:r>
              <a:r>
                <a:rPr lang="en-US" altLang="ru-RU" sz="2300" b="0">
                  <a:solidFill>
                    <a:schemeClr val="accent2"/>
                  </a:solidFill>
                </a:rPr>
                <a:t>5–2</a:t>
              </a:r>
              <a:r>
                <a:rPr lang="en-US" altLang="ru-RU" sz="2300" b="0">
                  <a:solidFill>
                    <a:schemeClr val="bg1"/>
                  </a:solidFill>
                </a:rPr>
                <a:t> </a:t>
              </a:r>
              <a:r>
                <a:rPr lang="ru-RU" altLang="ru-RU" sz="2300" b="0">
                  <a:solidFill>
                    <a:schemeClr val="bg1"/>
                  </a:solidFill>
                </a:rPr>
                <a:t>ч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2713" y="2226"/>
              <a:ext cx="1053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2300" b="0">
                  <a:solidFill>
                    <a:schemeClr val="accent2"/>
                  </a:solidFill>
                </a:rPr>
                <a:t>8–12</a:t>
              </a:r>
              <a:r>
                <a:rPr lang="en-US" altLang="ru-RU" sz="2300" b="0">
                  <a:solidFill>
                    <a:schemeClr val="bg1"/>
                  </a:solidFill>
                </a:rPr>
                <a:t> </a:t>
              </a:r>
              <a:r>
                <a:rPr lang="ru-RU" altLang="ru-RU" sz="2300" b="0">
                  <a:solidFill>
                    <a:schemeClr val="bg1"/>
                  </a:solidFill>
                </a:rPr>
                <a:t>ч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4044" y="2207"/>
              <a:ext cx="56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2300" b="0">
                  <a:solidFill>
                    <a:schemeClr val="bg1"/>
                  </a:solidFill>
                  <a:latin typeface="Times New Roman" pitchFamily="18" charset="0"/>
                </a:rPr>
                <a:t>+++</a:t>
              </a:r>
            </a:p>
          </p:txBody>
        </p:sp>
        <p:sp>
          <p:nvSpPr>
            <p:cNvPr id="59406" name="Rectangle 14"/>
            <p:cNvSpPr>
              <a:spLocks noChangeArrowheads="1"/>
            </p:cNvSpPr>
            <p:nvPr/>
          </p:nvSpPr>
          <p:spPr bwMode="auto">
            <a:xfrm>
              <a:off x="4968" y="2224"/>
              <a:ext cx="56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2300" b="0">
                  <a:solidFill>
                    <a:schemeClr val="bg1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179" y="2640"/>
              <a:ext cx="1259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ru-RU" sz="2300" b="0">
                  <a:solidFill>
                    <a:schemeClr val="accent2"/>
                  </a:solidFill>
                </a:rPr>
                <a:t>КФК</a:t>
              </a:r>
              <a:r>
                <a:rPr lang="en-US" altLang="ru-RU" sz="2300" b="0">
                  <a:solidFill>
                    <a:schemeClr val="accent2"/>
                  </a:solidFill>
                </a:rPr>
                <a:t>-MB</a:t>
              </a:r>
            </a:p>
          </p:txBody>
        </p:sp>
        <p:sp>
          <p:nvSpPr>
            <p:cNvPr id="59408" name="Rectangle 16"/>
            <p:cNvSpPr>
              <a:spLocks noChangeArrowheads="1"/>
            </p:cNvSpPr>
            <p:nvPr/>
          </p:nvSpPr>
          <p:spPr bwMode="auto">
            <a:xfrm>
              <a:off x="1385" y="2661"/>
              <a:ext cx="120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ru-RU" sz="2300" b="0">
                  <a:solidFill>
                    <a:schemeClr val="bg1"/>
                  </a:solidFill>
                </a:rPr>
                <a:t>через </a:t>
              </a:r>
              <a:r>
                <a:rPr lang="ru-RU" altLang="ru-RU" sz="2300" b="0">
                  <a:solidFill>
                    <a:schemeClr val="accent2"/>
                  </a:solidFill>
                </a:rPr>
                <a:t>2-3</a:t>
              </a:r>
              <a:r>
                <a:rPr lang="en-US" altLang="ru-RU" sz="2300" b="0">
                  <a:solidFill>
                    <a:schemeClr val="bg1"/>
                  </a:solidFill>
                </a:rPr>
                <a:t> </a:t>
              </a:r>
              <a:r>
                <a:rPr lang="ru-RU" altLang="ru-RU" sz="2300" b="0">
                  <a:solidFill>
                    <a:schemeClr val="bg1"/>
                  </a:solidFill>
                </a:rPr>
                <a:t>ч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409" name="Rectangle 17"/>
            <p:cNvSpPr>
              <a:spLocks noChangeArrowheads="1"/>
            </p:cNvSpPr>
            <p:nvPr/>
          </p:nvSpPr>
          <p:spPr bwMode="auto">
            <a:xfrm>
              <a:off x="2713" y="2642"/>
              <a:ext cx="1053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2300" b="0">
                  <a:solidFill>
                    <a:schemeClr val="accent2"/>
                  </a:solidFill>
                </a:rPr>
                <a:t>1–2</a:t>
              </a:r>
              <a:r>
                <a:rPr lang="en-US" altLang="ru-RU" sz="2300" b="0">
                  <a:solidFill>
                    <a:schemeClr val="bg1"/>
                  </a:solidFill>
                </a:rPr>
                <a:t> </a:t>
              </a:r>
              <a:r>
                <a:rPr lang="ru-RU" altLang="ru-RU" sz="2300" b="0">
                  <a:solidFill>
                    <a:schemeClr val="bg1"/>
                  </a:solidFill>
                </a:rPr>
                <a:t>дня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4044" y="2623"/>
              <a:ext cx="56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2300" b="0">
                  <a:solidFill>
                    <a:schemeClr val="bg1"/>
                  </a:solidFill>
                  <a:latin typeface="Times New Roman" pitchFamily="18" charset="0"/>
                </a:rPr>
                <a:t>+++</a:t>
              </a:r>
            </a:p>
          </p:txBody>
        </p:sp>
        <p:sp>
          <p:nvSpPr>
            <p:cNvPr id="59411" name="Rectangle 19"/>
            <p:cNvSpPr>
              <a:spLocks noChangeArrowheads="1"/>
            </p:cNvSpPr>
            <p:nvPr/>
          </p:nvSpPr>
          <p:spPr bwMode="auto">
            <a:xfrm>
              <a:off x="4968" y="2640"/>
              <a:ext cx="56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2300" b="0">
                  <a:solidFill>
                    <a:schemeClr val="bg1"/>
                  </a:solidFill>
                  <a:latin typeface="Times New Roman" pitchFamily="18" charset="0"/>
                </a:rPr>
                <a:t>+++</a:t>
              </a:r>
            </a:p>
          </p:txBody>
        </p:sp>
        <p:sp>
          <p:nvSpPr>
            <p:cNvPr id="59412" name="Rectangle 20"/>
            <p:cNvSpPr>
              <a:spLocks noChangeArrowheads="1"/>
            </p:cNvSpPr>
            <p:nvPr/>
          </p:nvSpPr>
          <p:spPr bwMode="auto">
            <a:xfrm>
              <a:off x="179" y="3056"/>
              <a:ext cx="1259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ru-RU" sz="2300" b="0">
                  <a:solidFill>
                    <a:schemeClr val="accent2"/>
                  </a:solidFill>
                </a:rPr>
                <a:t>Тропонин</a:t>
              </a:r>
              <a:r>
                <a:rPr lang="en-US" altLang="ru-RU" sz="2300" b="0">
                  <a:solidFill>
                    <a:schemeClr val="accent2"/>
                  </a:solidFill>
                </a:rPr>
                <a:t> </a:t>
              </a:r>
              <a:r>
                <a:rPr lang="ru-RU" altLang="ru-RU" sz="2300" b="0">
                  <a:solidFill>
                    <a:schemeClr val="accent2"/>
                  </a:solidFill>
                </a:rPr>
                <a:t>Т</a:t>
              </a:r>
              <a:endParaRPr lang="en-US" altLang="ru-RU" sz="2300" b="0">
                <a:solidFill>
                  <a:schemeClr val="accent2"/>
                </a:solidFill>
              </a:endParaRPr>
            </a:p>
          </p:txBody>
        </p:sp>
        <p:sp>
          <p:nvSpPr>
            <p:cNvPr id="59413" name="Rectangle 21"/>
            <p:cNvSpPr>
              <a:spLocks noChangeArrowheads="1"/>
            </p:cNvSpPr>
            <p:nvPr/>
          </p:nvSpPr>
          <p:spPr bwMode="auto">
            <a:xfrm>
              <a:off x="2713" y="3056"/>
              <a:ext cx="1053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2300" b="0">
                  <a:solidFill>
                    <a:schemeClr val="accent2"/>
                  </a:solidFill>
                </a:rPr>
                <a:t>7–1</a:t>
              </a:r>
              <a:r>
                <a:rPr lang="ru-RU" altLang="ru-RU" sz="2300" b="0">
                  <a:solidFill>
                    <a:schemeClr val="accent2"/>
                  </a:solidFill>
                </a:rPr>
                <a:t>4</a:t>
              </a:r>
              <a:r>
                <a:rPr lang="en-US" altLang="ru-RU" sz="2300" b="0">
                  <a:solidFill>
                    <a:schemeClr val="bg1"/>
                  </a:solidFill>
                </a:rPr>
                <a:t> </a:t>
              </a:r>
              <a:r>
                <a:rPr lang="ru-RU" altLang="ru-RU" sz="2300" b="0">
                  <a:solidFill>
                    <a:schemeClr val="bg1"/>
                  </a:solidFill>
                </a:rPr>
                <a:t>дней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  <p:sp>
          <p:nvSpPr>
            <p:cNvPr id="59414" name="Rectangle 22"/>
            <p:cNvSpPr>
              <a:spLocks noChangeArrowheads="1"/>
            </p:cNvSpPr>
            <p:nvPr/>
          </p:nvSpPr>
          <p:spPr bwMode="auto">
            <a:xfrm>
              <a:off x="4044" y="3039"/>
              <a:ext cx="56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2300" b="0">
                  <a:solidFill>
                    <a:schemeClr val="bg1"/>
                  </a:solidFill>
                  <a:latin typeface="Times New Roman" pitchFamily="18" charset="0"/>
                </a:rPr>
                <a:t>++++</a:t>
              </a:r>
            </a:p>
          </p:txBody>
        </p:sp>
        <p:sp>
          <p:nvSpPr>
            <p:cNvPr id="59415" name="Rectangle 23"/>
            <p:cNvSpPr>
              <a:spLocks noChangeArrowheads="1"/>
            </p:cNvSpPr>
            <p:nvPr/>
          </p:nvSpPr>
          <p:spPr bwMode="auto">
            <a:xfrm>
              <a:off x="4968" y="3056"/>
              <a:ext cx="56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ru-RU" sz="2300" b="0">
                  <a:solidFill>
                    <a:schemeClr val="bg1"/>
                  </a:solidFill>
                  <a:latin typeface="Times New Roman" pitchFamily="18" charset="0"/>
                </a:rPr>
                <a:t>++++</a:t>
              </a:r>
            </a:p>
          </p:txBody>
        </p:sp>
        <p:sp>
          <p:nvSpPr>
            <p:cNvPr id="59416" name="Rectangle 26"/>
            <p:cNvSpPr>
              <a:spLocks noChangeArrowheads="1"/>
            </p:cNvSpPr>
            <p:nvPr/>
          </p:nvSpPr>
          <p:spPr bwMode="auto">
            <a:xfrm>
              <a:off x="1385" y="3069"/>
              <a:ext cx="120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ru-RU" sz="2300" b="0">
                  <a:solidFill>
                    <a:schemeClr val="bg1"/>
                  </a:solidFill>
                </a:rPr>
                <a:t>через </a:t>
              </a:r>
              <a:r>
                <a:rPr lang="ru-RU" altLang="ru-RU" sz="2300" b="0">
                  <a:solidFill>
                    <a:schemeClr val="accent2"/>
                  </a:solidFill>
                </a:rPr>
                <a:t>4-6</a:t>
              </a:r>
              <a:r>
                <a:rPr lang="en-US" altLang="ru-RU" sz="2300" b="0">
                  <a:solidFill>
                    <a:schemeClr val="bg1"/>
                  </a:solidFill>
                </a:rPr>
                <a:t> </a:t>
              </a:r>
              <a:r>
                <a:rPr lang="ru-RU" altLang="ru-RU" sz="2300" b="0">
                  <a:solidFill>
                    <a:schemeClr val="bg1"/>
                  </a:solidFill>
                </a:rPr>
                <a:t>ч</a:t>
              </a:r>
              <a:endParaRPr lang="en-US" altLang="ru-RU" sz="2300" b="0">
                <a:solidFill>
                  <a:schemeClr val="bg1"/>
                </a:solidFill>
              </a:endParaRPr>
            </a:p>
          </p:txBody>
        </p:sp>
      </p:grpSp>
      <p:sp>
        <p:nvSpPr>
          <p:cNvPr id="59395" name="Rectangle 28"/>
          <p:cNvSpPr>
            <a:spLocks noChangeArrowheads="1"/>
          </p:cNvSpPr>
          <p:nvPr/>
        </p:nvSpPr>
        <p:spPr bwMode="auto">
          <a:xfrm>
            <a:off x="284163" y="304800"/>
            <a:ext cx="8859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/>
          <a:lstStyle/>
          <a:p>
            <a:pPr algn="ctr">
              <a:lnSpc>
                <a:spcPct val="90000"/>
              </a:lnSpc>
            </a:pPr>
            <a:r>
              <a:rPr lang="ru-RU" altLang="ru-RU">
                <a:solidFill>
                  <a:srgbClr val="FFFF00"/>
                </a:solidFill>
              </a:rPr>
              <a:t>Маркеры повреждения миокарда</a:t>
            </a:r>
            <a:endParaRPr lang="en-US" alt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1000" y="1600200"/>
            <a:ext cx="85344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FF3300"/>
              </a:buClr>
              <a:buFont typeface="Monotype Sorts" pitchFamily="2" charset="2"/>
              <a:buNone/>
            </a:pPr>
            <a:r>
              <a:rPr lang="ru-RU" sz="3200">
                <a:solidFill>
                  <a:schemeClr val="bg1"/>
                </a:solidFill>
                <a:latin typeface="Comic Sans MS" pitchFamily="66" charset="0"/>
              </a:rPr>
              <a:t>Малейшее подозрение (вероятный ОКС) в отношении ишемического генеза болей в грудной клетке, даже при отсутствии характерных электрокардиографических изменений , должны являться поводом для незамедлительной медицинской эвакуации пациента в стационар.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57200" y="1371600"/>
            <a:ext cx="83820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lIns="89720" tIns="44067" rIns="89720" bIns="44067"/>
          <a:lstStyle>
            <a:lvl1pPr marL="342900" indent="-3429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altLang="ru-RU" sz="3600" b="0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ru-RU" alt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Перикардит</a:t>
            </a: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Миокардит</a:t>
            </a: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Расслаивающая аневризма аорты</a:t>
            </a: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Пневмоторакс</a:t>
            </a: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ТЭЛА</a:t>
            </a: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Острый холецистит</a:t>
            </a: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Острый </a:t>
            </a:r>
            <a:r>
              <a:rPr lang="ru-RU" alt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панкреатит</a:t>
            </a: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Остеохондроз</a:t>
            </a: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Перелом ребер</a:t>
            </a:r>
            <a:endParaRPr lang="ru-RU" alt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и т.д.   ………….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lIns="90671" tIns="45334" rIns="90671" bIns="45334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2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400" kern="0" dirty="0" smtClean="0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j-ea"/>
                <a:cs typeface="+mj-cs"/>
              </a:rPr>
              <a:t>Дифференциальный диагноз</a:t>
            </a:r>
            <a:endParaRPr lang="en-US" altLang="ru-RU" sz="3400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03250" y="333375"/>
            <a:ext cx="77898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/>
          <a:lstStyle/>
          <a:p>
            <a:pPr algn="ctr">
              <a:lnSpc>
                <a:spcPct val="90000"/>
              </a:lnSpc>
            </a:pPr>
            <a:r>
              <a:rPr lang="ru-RU" altLang="ru-RU" sz="3600">
                <a:solidFill>
                  <a:srgbClr val="FFFF00"/>
                </a:solidFill>
              </a:rPr>
              <a:t>Лечебная тактика при ОКС</a:t>
            </a:r>
            <a:endParaRPr lang="en-US" altLang="ru-RU" sz="3600">
              <a:solidFill>
                <a:srgbClr val="FFFF00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0663" y="1311275"/>
            <a:ext cx="87677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067" rIns="89720" bIns="44067"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en-US" altLang="ru-RU" sz="3600" b="0"/>
              <a:t>	                   </a:t>
            </a:r>
            <a:r>
              <a:rPr lang="ru-RU" altLang="ru-RU" sz="3600" b="0"/>
              <a:t>       </a:t>
            </a:r>
            <a:r>
              <a:rPr lang="ru-RU" altLang="ru-RU" sz="3600">
                <a:solidFill>
                  <a:schemeClr val="accent2"/>
                </a:solidFill>
              </a:rPr>
              <a:t>ОКС</a:t>
            </a:r>
            <a:endParaRPr lang="en-US" altLang="ru-RU" sz="36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endParaRPr lang="en-US" altLang="ru-RU" sz="3600" b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3600" b="0">
                <a:solidFill>
                  <a:schemeClr val="accent2"/>
                </a:solidFill>
              </a:rPr>
              <a:t>С подъемом </a:t>
            </a:r>
            <a:r>
              <a:rPr lang="en-US" altLang="ru-RU" sz="3600" b="0">
                <a:solidFill>
                  <a:schemeClr val="accent2"/>
                </a:solidFill>
              </a:rPr>
              <a:t>ST</a:t>
            </a:r>
            <a:r>
              <a:rPr lang="en-US" altLang="ru-RU" sz="3600" b="0">
                <a:solidFill>
                  <a:schemeClr val="bg1"/>
                </a:solidFill>
              </a:rPr>
              <a:t> </a:t>
            </a:r>
            <a:r>
              <a:rPr lang="ru-RU" altLang="ru-RU" sz="3600" b="0">
                <a:solidFill>
                  <a:schemeClr val="bg1"/>
                </a:solidFill>
              </a:rPr>
              <a:t>		</a:t>
            </a:r>
            <a:r>
              <a:rPr lang="ru-RU" altLang="ru-RU" sz="3600" b="0">
                <a:solidFill>
                  <a:schemeClr val="accent2"/>
                </a:solidFill>
              </a:rPr>
              <a:t>Без</a:t>
            </a:r>
            <a:r>
              <a:rPr lang="en-US" altLang="ru-RU" sz="3600" b="0">
                <a:solidFill>
                  <a:schemeClr val="accent2"/>
                </a:solidFill>
              </a:rPr>
              <a:t> </a:t>
            </a:r>
            <a:r>
              <a:rPr lang="ru-RU" altLang="ru-RU" sz="3600" b="0">
                <a:solidFill>
                  <a:schemeClr val="accent2"/>
                </a:solidFill>
              </a:rPr>
              <a:t>подъема </a:t>
            </a:r>
            <a:r>
              <a:rPr lang="en-US" altLang="ru-RU" sz="3600" b="0">
                <a:solidFill>
                  <a:schemeClr val="accent2"/>
                </a:solidFill>
              </a:rPr>
              <a:t>ST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 rot="3000000">
            <a:off x="3275012" y="1690688"/>
            <a:ext cx="390525" cy="1187450"/>
          </a:xfrm>
          <a:prstGeom prst="downArrow">
            <a:avLst>
              <a:gd name="adj1" fmla="val 50000"/>
              <a:gd name="adj2" fmla="val 7601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671" tIns="45334" rIns="90671" bIns="45334" anchor="ctr"/>
          <a:lstStyle/>
          <a:p>
            <a:pPr algn="ctr" eaLnBrk="0" hangingPunct="0"/>
            <a:endParaRPr lang="ru-RU" altLang="ru-RU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 rot="-3000000">
            <a:off x="5321300" y="1690688"/>
            <a:ext cx="390525" cy="1187450"/>
          </a:xfrm>
          <a:prstGeom prst="downArrow">
            <a:avLst>
              <a:gd name="adj1" fmla="val 50000"/>
              <a:gd name="adj2" fmla="val 7601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671" tIns="45334" rIns="90671" bIns="45334" anchor="ctr"/>
          <a:lstStyle/>
          <a:p>
            <a:pPr algn="ctr" eaLnBrk="0" hangingPunct="0"/>
            <a:endParaRPr lang="ru-RU" altLang="ru-RU"/>
          </a:p>
        </p:txBody>
      </p:sp>
      <p:sp>
        <p:nvSpPr>
          <p:cNvPr id="861190" name="Text Box 6"/>
          <p:cNvSpPr txBox="1">
            <a:spLocks noChangeArrowheads="1"/>
          </p:cNvSpPr>
          <p:nvPr/>
        </p:nvSpPr>
        <p:spPr bwMode="auto">
          <a:xfrm>
            <a:off x="28575" y="3235325"/>
            <a:ext cx="49069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3200" b="0"/>
              <a:t> </a:t>
            </a:r>
            <a:r>
              <a:rPr lang="ru-RU" altLang="ru-RU" sz="2800" b="0">
                <a:solidFill>
                  <a:schemeClr val="bg1"/>
                </a:solidFill>
              </a:rPr>
              <a:t>Купирование болевого приступа</a:t>
            </a:r>
          </a:p>
          <a:p>
            <a:pPr>
              <a:buClr>
                <a:srgbClr val="FF3300"/>
              </a:buClr>
              <a:buSzPct val="200000"/>
              <a:buFontTx/>
              <a:buChar char="•"/>
            </a:pPr>
            <a:r>
              <a:rPr lang="ru-RU" altLang="ru-RU" sz="2800" b="0">
                <a:solidFill>
                  <a:schemeClr val="bg1"/>
                </a:solidFill>
              </a:rPr>
              <a:t> Реперфузия</a:t>
            </a:r>
            <a:r>
              <a:rPr lang="en-US" altLang="ru-RU" sz="2800" b="0">
                <a:solidFill>
                  <a:schemeClr val="bg1"/>
                </a:solidFill>
              </a:rPr>
              <a:t> </a:t>
            </a:r>
            <a:r>
              <a:rPr lang="ru-RU" altLang="ru-RU" sz="2800" b="0">
                <a:solidFill>
                  <a:schemeClr val="bg1"/>
                </a:solidFill>
              </a:rPr>
              <a:t>(механическая, фармакологическая)</a:t>
            </a:r>
          </a:p>
          <a:p>
            <a:pPr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800" b="0">
                <a:solidFill>
                  <a:schemeClr val="bg1"/>
                </a:solidFill>
              </a:rPr>
              <a:t> Стабилизация бляшки</a:t>
            </a:r>
          </a:p>
          <a:p>
            <a:pPr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800" b="0">
                <a:solidFill>
                  <a:schemeClr val="bg1"/>
                </a:solidFill>
              </a:rPr>
              <a:t> Ограничение зоны повреждения миокарда</a:t>
            </a:r>
          </a:p>
        </p:txBody>
      </p:sp>
      <p:sp>
        <p:nvSpPr>
          <p:cNvPr id="861191" name="Text Box 7"/>
          <p:cNvSpPr txBox="1">
            <a:spLocks noChangeArrowheads="1"/>
          </p:cNvSpPr>
          <p:nvPr/>
        </p:nvSpPr>
        <p:spPr bwMode="auto">
          <a:xfrm>
            <a:off x="4572000" y="3317875"/>
            <a:ext cx="4572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3200" b="0"/>
              <a:t> </a:t>
            </a:r>
            <a:r>
              <a:rPr lang="ru-RU" altLang="ru-RU" sz="2800" b="0">
                <a:solidFill>
                  <a:schemeClr val="bg1"/>
                </a:solidFill>
              </a:rPr>
              <a:t>Купирование болевого приступа </a:t>
            </a:r>
          </a:p>
          <a:p>
            <a:pPr>
              <a:buClr>
                <a:srgbClr val="FF3300"/>
              </a:buClr>
              <a:buSzPct val="200000"/>
              <a:buFontTx/>
              <a:buChar char="•"/>
            </a:pPr>
            <a:r>
              <a:rPr lang="ru-RU" altLang="ru-RU" sz="2800" b="0">
                <a:solidFill>
                  <a:schemeClr val="bg1"/>
                </a:solidFill>
              </a:rPr>
              <a:t> Реперфузия (механическая)</a:t>
            </a:r>
          </a:p>
          <a:p>
            <a:pPr>
              <a:buClr>
                <a:srgbClr val="FF3300"/>
              </a:buClr>
              <a:buSzPct val="200000"/>
              <a:buFontTx/>
              <a:buChar char="•"/>
            </a:pPr>
            <a:r>
              <a:rPr lang="ru-RU" altLang="ru-RU" sz="2800" b="0">
                <a:solidFill>
                  <a:schemeClr val="bg1"/>
                </a:solidFill>
              </a:rPr>
              <a:t> Стабилизация бляшки</a:t>
            </a:r>
          </a:p>
          <a:p>
            <a:pPr>
              <a:buClr>
                <a:srgbClr val="FF3300"/>
              </a:buClr>
              <a:buSzPct val="200000"/>
              <a:buFontTx/>
              <a:buChar char="•"/>
            </a:pPr>
            <a:r>
              <a:rPr lang="ru-RU" altLang="ru-RU" sz="2800" b="0">
                <a:solidFill>
                  <a:schemeClr val="bg1"/>
                </a:solidFill>
              </a:rPr>
              <a:t> Ограничение зоны повреждения миокарда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90" grpId="0"/>
      <p:bldP spid="8611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ChangeArrowheads="1"/>
          </p:cNvSpPr>
          <p:nvPr/>
        </p:nvSpPr>
        <p:spPr bwMode="auto">
          <a:xfrm>
            <a:off x="679450" y="333375"/>
            <a:ext cx="7716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/>
          <a:lstStyle/>
          <a:p>
            <a:pPr algn="ctr">
              <a:lnSpc>
                <a:spcPct val="90000"/>
              </a:lnSpc>
            </a:pPr>
            <a:endParaRPr lang="en-US" altLang="ru-RU" sz="3600">
              <a:solidFill>
                <a:srgbClr val="FFFF00"/>
              </a:solidFill>
            </a:endParaRPr>
          </a:p>
        </p:txBody>
      </p: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533400" y="1905000"/>
            <a:ext cx="815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0" tIns="44067" rIns="89720" bIns="44067"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endParaRPr lang="en-US" altLang="ru-RU" sz="2800" b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352118"/>
            <a:ext cx="8458200" cy="768662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algn="ctr" defTabSz="906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kern="0" cap="all" dirty="0" err="1">
                <a:solidFill>
                  <a:srgbClr val="00FFCC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Догоспитальный</a:t>
            </a:r>
            <a:r>
              <a:rPr lang="ru-RU" sz="4400" kern="0" cap="all" dirty="0">
                <a:solidFill>
                  <a:srgbClr val="00FFCC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этап</a:t>
            </a:r>
            <a:endParaRPr lang="ru-RU" sz="4400" kern="0" dirty="0">
              <a:solidFill>
                <a:srgbClr val="00FFCC"/>
              </a:solidFill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1600200"/>
            <a:ext cx="8758238" cy="4924425"/>
          </a:xfrm>
          <a:prstGeom prst="rect">
            <a:avLst/>
          </a:prstGeom>
        </p:spPr>
        <p:txBody>
          <a:bodyPr lIns="90671" tIns="45334" rIns="90671" bIns="45334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ru-RU" altLang="ru-RU" sz="1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Сбор жалоб, анамнеза, осмотр, оценка болевого синдрома в грудной клетке и его эквивалентов, контроль показателей гемодинамики (АД, ЧСС).</a:t>
            </a:r>
          </a:p>
          <a:p>
            <a:pPr algn="just">
              <a:buClr>
                <a:srgbClr val="000000"/>
              </a:buClr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Регистрация ЭКГ в 12-ти отведениях; запись дополнительных отведений (по Небу, </a:t>
            </a:r>
            <a:r>
              <a:rPr lang="en-US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1600" baseline="-25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7-9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1600" baseline="-25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3-4</a:t>
            </a:r>
            <a:r>
              <a:rPr lang="en-US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необходима при нижней локализации инфаркта миокарда и всех неясных ЭКГ картинах.</a:t>
            </a:r>
          </a:p>
          <a:p>
            <a:pPr algn="just">
              <a:buClr>
                <a:srgbClr val="000000"/>
              </a:buClr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Ограничение двигательной активности (запрет самостоятельных передвижений).</a:t>
            </a:r>
          </a:p>
          <a:p>
            <a:pPr algn="just">
              <a:buClr>
                <a:srgbClr val="000000"/>
              </a:buClr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Купирование болевого синдрома: </a:t>
            </a:r>
          </a:p>
          <a:p>
            <a:pPr algn="just">
              <a:defRPr/>
            </a:pPr>
            <a:r>
              <a:rPr lang="ru-RU" altLang="ru-R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глицерил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тринитрат</a:t>
            </a:r>
            <a:r>
              <a:rPr lang="ru-RU" altLang="ru-RU" sz="1600" baseline="30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(нитроглицерин) 0,5 мг под язык 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в виде спрея 1-2 дозы; при отсутствии эффекта повторить дважды через 5-7 минут под контролем артериального давления (АД) и частоты сердечных сокращений (ЧСС); </a:t>
            </a:r>
          </a:p>
          <a:p>
            <a:pPr algn="just"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 </a:t>
            </a:r>
            <a:r>
              <a:rPr lang="ru-RU" altLang="ru-RU" sz="16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некупирующемся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нитратами болевом синдроме обеспечить дробное титрование наркотических аналгетиков, внутривенно или подкожно (последнее – только для неосложненного ОКС без подъема сегмента </a:t>
            </a:r>
            <a:r>
              <a:rPr lang="en-US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зависимости от выраженности болевого синдрома; </a:t>
            </a:r>
            <a:r>
              <a:rPr lang="ru-RU" alt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преимущественно морфина гидрохлорид 3-10 мг 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(1 мл 1% раствора развести в 10 мл 0,9% раствора натрия хлорида, вводить внутривенно медленно по 3-5 мл с 5 минутными интервалами до полного устранения болевого синдрома). </a:t>
            </a:r>
          </a:p>
          <a:p>
            <a:pPr algn="just">
              <a:buClr>
                <a:srgbClr val="000000"/>
              </a:buClr>
              <a:defRPr/>
            </a:pPr>
            <a:r>
              <a:rPr lang="ru-RU" altLang="ru-R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Ацетилсалициловая кислота (250-500 мг разжевать,</a:t>
            </a:r>
            <a:r>
              <a:rPr lang="ru-RU" altLang="ru-R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исключается использование кишечнорастворимой формы препарата). </a:t>
            </a:r>
          </a:p>
          <a:p>
            <a:pPr>
              <a:spcBef>
                <a:spcPts val="1200"/>
              </a:spcBef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Пациенты, рутинно принимающие НПВС, кроме аспирина, как неселективные, так и ЦОГ-2 селективные, должны прекратить их прием в момент обнаружения ОКС.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60350"/>
            <a:ext cx="7772400" cy="762000"/>
          </a:xfrm>
        </p:spPr>
        <p:txBody>
          <a:bodyPr lIns="0" tIns="0" rIns="0" bIns="0"/>
          <a:lstStyle/>
          <a:p>
            <a:pPr eaLnBrk="1" hangingPunct="1"/>
            <a:endParaRPr lang="en-US" altLang="he-IL" sz="3600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0" y="381000"/>
            <a:ext cx="5791200" cy="5635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1302" tIns="45651" rIns="91302" bIns="45651" anchor="ctr"/>
          <a:lstStyle/>
          <a:p>
            <a:pPr algn="ctr" eaLnBrk="0" hangingPunct="0"/>
            <a:r>
              <a:rPr lang="ru-RU" altLang="he-IL" sz="2800">
                <a:solidFill>
                  <a:schemeClr val="tx1"/>
                </a:solidFill>
              </a:rPr>
              <a:t>1</a:t>
            </a:r>
            <a:r>
              <a:rPr lang="en-US" altLang="he-IL" sz="2800">
                <a:solidFill>
                  <a:schemeClr val="tx1"/>
                </a:solidFill>
              </a:rPr>
              <a:t>. </a:t>
            </a:r>
            <a:r>
              <a:rPr lang="ru-RU" altLang="he-IL" sz="2800">
                <a:solidFill>
                  <a:schemeClr val="tx1"/>
                </a:solidFill>
              </a:rPr>
              <a:t>ОКС с подъемом сегмента </a:t>
            </a:r>
            <a:r>
              <a:rPr lang="en-US" altLang="he-IL" sz="2800">
                <a:solidFill>
                  <a:schemeClr val="tx1"/>
                </a:solidFill>
              </a:rPr>
              <a:t>ST</a:t>
            </a:r>
            <a:endParaRPr lang="en-US" altLang="he-IL" sz="2800" b="0">
              <a:solidFill>
                <a:schemeClr val="tx1"/>
              </a:solidFill>
            </a:endParaRPr>
          </a:p>
        </p:txBody>
      </p:sp>
      <p:pic>
        <p:nvPicPr>
          <p:cNvPr id="27652" name="Picture 4" descr="ekg-ami-antlat-500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56"/>
          <a:stretch>
            <a:fillRect/>
          </a:stretch>
        </p:blipFill>
        <p:spPr bwMode="auto">
          <a:xfrm>
            <a:off x="1371600" y="2249488"/>
            <a:ext cx="65532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7" y="274638"/>
            <a:ext cx="8308973" cy="132556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cap="all" dirty="0" err="1">
                <a:solidFill>
                  <a:srgbClr val="00FFCC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Догоспитальный</a:t>
            </a:r>
            <a:r>
              <a:rPr lang="ru-RU" sz="4400" cap="all" dirty="0">
                <a:solidFill>
                  <a:srgbClr val="00FFCC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этап</a:t>
            </a:r>
            <a:r>
              <a:rPr lang="ru-RU" sz="4400" dirty="0">
                <a:solidFill>
                  <a:srgbClr val="00FFCC"/>
                </a:solidFill>
                <a:ea typeface="+mn-ea"/>
                <a:cs typeface="+mn-cs"/>
              </a:rPr>
              <a:t/>
            </a:r>
            <a:br>
              <a:rPr lang="ru-RU" sz="4400" dirty="0">
                <a:solidFill>
                  <a:srgbClr val="00FFCC"/>
                </a:solidFill>
                <a:ea typeface="+mn-ea"/>
                <a:cs typeface="+mn-cs"/>
              </a:rPr>
            </a:br>
            <a:endParaRPr lang="ru-RU" dirty="0">
              <a:solidFill>
                <a:srgbClr val="00FF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4102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1" kern="1200" dirty="0">
                <a:solidFill>
                  <a:srgbClr val="808080">
                    <a:lumMod val="40000"/>
                    <a:lumOff val="60000"/>
                  </a:srgb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6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kern="1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Клопидогрель</a:t>
            </a:r>
            <a:r>
              <a:rPr lang="ru-RU" altLang="ru-RU" sz="1600" b="1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kern="1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kern="1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Зилт</a:t>
            </a:r>
            <a:r>
              <a:rPr lang="ru-RU" altLang="ru-RU" sz="1600" b="1" kern="1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1600" b="1" kern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altLang="ru-RU" sz="1600" b="1" kern="1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ацетилсалициловой кислотой) внутрь 300 мг, если возраст пациента &lt; 75 лет или 75 мг, если возраст &gt; 75 </a:t>
            </a: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или </a:t>
            </a:r>
            <a:r>
              <a:rPr lang="ru-RU" altLang="ru-RU" sz="1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Тикогрелор</a:t>
            </a:r>
            <a:r>
              <a:rPr lang="ru-RU" alt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Брилинта</a:t>
            </a:r>
            <a:r>
              <a:rPr lang="ru-RU" alt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нагрузочная доза 180 мг при ОКС</a:t>
            </a:r>
            <a:r>
              <a:rPr lang="ru-RU" altLang="ru-RU" sz="16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если возраст пациента &lt; 75 лет или 90 мг, если возраст &gt; 75 лет.</a:t>
            </a:r>
            <a:r>
              <a:rPr lang="ru-RU" altLang="ru-RU" sz="1600" dirty="0" smtClean="0">
                <a:solidFill>
                  <a:srgbClr val="FF0000"/>
                </a:solidFill>
              </a:rPr>
              <a:t> </a:t>
            </a:r>
            <a:endParaRPr lang="ru-RU" altLang="ru-RU" sz="1600" b="1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1600" b="1" kern="1200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Антикоагулянтная</a:t>
            </a:r>
            <a:r>
              <a:rPr lang="ru-RU" altLang="ru-RU" sz="1600" b="1" kern="1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терапия:нефракционированный</a:t>
            </a:r>
            <a:r>
              <a:rPr lang="ru-RU" altLang="ru-RU" sz="1600" b="1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 b="1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гепарин 60 -70 ЕД/кг (максимум 4000 ЕД) внутривенно </a:t>
            </a:r>
            <a:r>
              <a:rPr lang="ru-RU" altLang="ru-RU" sz="1600" b="1" kern="1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струйно</a:t>
            </a:r>
            <a:endParaRPr lang="ru-RU" altLang="ru-RU" sz="1600" b="1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1" kern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altLang="ru-RU" sz="1600" b="1" kern="1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ранее обеспечить прием препаратов: </a:t>
            </a:r>
            <a:r>
              <a:rPr lang="ru-RU" altLang="ru-RU" sz="1600" b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бета-блокаторы</a:t>
            </a: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(уменьшают потребность миокарда в кислороде, профилактика желудочковых аритмий)</a:t>
            </a:r>
          </a:p>
          <a:p>
            <a:pPr marL="0" indent="0" eaLnBrk="1" hangingPunct="1"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9.При </a:t>
            </a:r>
            <a:r>
              <a:rPr lang="ru-RU" altLang="ru-RU" sz="1600" b="1" kern="1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наличии показаний обеспечить </a:t>
            </a:r>
            <a:r>
              <a:rPr lang="ru-RU" altLang="ru-RU" sz="1600" b="1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внутривенное капельное введение нитроглицерина или </a:t>
            </a:r>
            <a:r>
              <a:rPr lang="ru-RU" altLang="ru-RU" sz="1600" b="1" kern="1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изосорбида</a:t>
            </a:r>
            <a:r>
              <a:rPr lang="ru-RU" altLang="ru-RU" sz="1600" b="1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kern="12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динитрата</a:t>
            </a:r>
            <a:r>
              <a:rPr lang="ru-RU" altLang="ru-RU" sz="1600" b="1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(0,1%-10 мл на </a:t>
            </a:r>
            <a:r>
              <a:rPr lang="ru-RU" altLang="ru-RU" sz="1600" b="1" kern="1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физиологическом </a:t>
            </a:r>
            <a:r>
              <a:rPr lang="ru-RU" altLang="ru-RU" sz="1600" b="1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растворе) с начальной скоростью 10 мкг/мин </a:t>
            </a:r>
            <a:r>
              <a:rPr lang="ru-RU" altLang="ru-RU" sz="1600" b="1" kern="1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последующим повышением на 5 мкг/мин каждые 5-10 минут. Учитывать наличие противопоказаний! Необходимо следить за тем, чтобы во время введения препарата ЧСС не превышала 100 в минуту, а систолическое АД не опускалось ниже 100 мм </a:t>
            </a:r>
            <a:r>
              <a:rPr lang="ru-RU" altLang="ru-RU" sz="1600" b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eaLnBrk="1" hangingPunct="1"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Определить возможность доставки пациента с ОКС в стационар, осуществляющий проведение </a:t>
            </a:r>
            <a:r>
              <a:rPr lang="ru-RU" altLang="ru-RU" sz="1600" b="1" kern="12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чрескожного</a:t>
            </a: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коронарного вмешательства (ЧКВ). </a:t>
            </a:r>
          </a:p>
          <a:p>
            <a:pPr marL="0" indent="0" algn="just" eaLnBrk="1" hangingPunct="1"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Информирование </a:t>
            </a:r>
            <a:r>
              <a:rPr lang="ru-RU" altLang="ru-RU" sz="1600" b="1" kern="1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стационара, осуществляющего проведение ЧКВ, о пациенте с ОКС и сроках предполагаемой </a:t>
            </a: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доставки.</a:t>
            </a:r>
          </a:p>
          <a:p>
            <a:pPr marL="0" indent="0" algn="just" eaLnBrk="1" hangingPunct="1"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12.Обеспечить </a:t>
            </a:r>
            <a:r>
              <a:rPr lang="ru-RU" altLang="ru-RU" sz="1600" b="1" kern="1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указание в карте вызова и </a:t>
            </a:r>
            <a:r>
              <a:rPr lang="ru-RU" altLang="ru-RU" sz="1600" b="1" kern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сопроводительном </a:t>
            </a:r>
            <a:r>
              <a:rPr lang="ru-RU" altLang="ru-RU" sz="1600" b="1" kern="1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талоне времени начала ОКС, первого медицинского контакта и доставки пациента в стационар.</a:t>
            </a:r>
          </a:p>
          <a:p>
            <a:pPr marL="0" indent="0" algn="just" eaLnBrk="1" hangingPunct="1"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endParaRPr lang="ru-RU" altLang="ru-RU" sz="1600" b="1" kern="1200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600" b="1" kern="12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58200" cy="1020762"/>
          </a:xfrm>
        </p:spPr>
        <p:txBody>
          <a:bodyPr/>
          <a:lstStyle/>
          <a:p>
            <a:pPr>
              <a:defRPr/>
            </a:pPr>
            <a:r>
              <a:rPr lang="ru-RU" altLang="ru-RU" sz="36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</a:rPr>
              <a:t>Наиболее важные интервалы и лечебная тактика  в ведении  ИМ с подъемом </a:t>
            </a:r>
            <a:r>
              <a:rPr lang="en-US" altLang="ru-RU" sz="36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</a:rPr>
              <a:t>ST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371600"/>
            <a:ext cx="9372600" cy="5486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98438"/>
            <a:ext cx="7772400" cy="1190625"/>
          </a:xfrm>
        </p:spPr>
        <p:txBody>
          <a:bodyPr>
            <a:spAutoFit/>
          </a:bodyPr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Восстановление коронарной перфузии</a:t>
            </a:r>
          </a:p>
        </p:txBody>
      </p:sp>
      <p:pic>
        <p:nvPicPr>
          <p:cNvPr id="66563" name="Picture 5" descr="Heartgro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50825" y="1773238"/>
            <a:ext cx="8713788" cy="4524375"/>
          </a:xfrm>
          <a:prstGeom prst="rect">
            <a:avLst/>
          </a:prstGeom>
          <a:noFill/>
          <a:ln w="57150" cmpd="thickThin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solidFill>
                  <a:schemeClr val="bg1"/>
                </a:solidFill>
              </a:rPr>
              <a:t>Основой лечения острого ИМ является восстановление коронарного кровотока – коронарная реперфузия. Разрушение тромба и восстановление перфузии миокарда</a:t>
            </a:r>
          </a:p>
          <a:p>
            <a:pPr eaLnBrk="0" hangingPunct="0"/>
            <a:r>
              <a:rPr lang="ru-RU" sz="2400">
                <a:solidFill>
                  <a:schemeClr val="bg1"/>
                </a:solidFill>
              </a:rPr>
              <a:t>приводят к ограничению размеров его повреждения и, в конечном итоге, к улучшению ближайшего и отдаленного прогноза. </a:t>
            </a:r>
          </a:p>
          <a:p>
            <a:pPr eaLnBrk="0" hangingPunct="0"/>
            <a:r>
              <a:rPr lang="ru-RU" sz="2400">
                <a:solidFill>
                  <a:schemeClr val="bg1"/>
                </a:solidFill>
              </a:rPr>
              <a:t>Поэтому все больные ИМпST должны быть безотлагательно обследованы для уточнения показаний и</a:t>
            </a:r>
          </a:p>
          <a:p>
            <a:pPr eaLnBrk="0" hangingPunct="0"/>
            <a:r>
              <a:rPr lang="ru-RU" sz="2400">
                <a:solidFill>
                  <a:schemeClr val="bg1"/>
                </a:solidFill>
              </a:rPr>
              <a:t>противопоказаний к восстановлению коронарного кровотока.</a:t>
            </a:r>
          </a:p>
        </p:txBody>
      </p:sp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1439863" y="6216650"/>
            <a:ext cx="7704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800">
                <a:latin typeface="Times New Roman" pitchFamily="18" charset="0"/>
              </a:rPr>
              <a:t>Российские рекомендации. Диагностика и лечение больных острым инфарктом миокарда с подъемом сегмента ST ЭКГ. 2007 г. ВНОК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333375"/>
            <a:ext cx="8493125" cy="762000"/>
          </a:xfrm>
        </p:spPr>
        <p:txBody>
          <a:bodyPr>
            <a:spAutoFit/>
          </a:bodyPr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Рекомендации </a:t>
            </a:r>
            <a:r>
              <a:rPr lang="en-US" smtClean="0">
                <a:latin typeface="Comic Sans MS" pitchFamily="66" charset="0"/>
              </a:rPr>
              <a:t>ESC </a:t>
            </a:r>
            <a:endParaRPr lang="ru-RU" smtClean="0"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713788" cy="468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rgbClr val="FFFF99"/>
                </a:solidFill>
              </a:rPr>
              <a:t>В случае, если ЧКВ невозможна в течение первых 2 часов после возникновения клинической симптоматики, необходимо как можно раньше начать введение фибринолитика.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99"/>
                </a:solidFill>
              </a:rPr>
              <a:t>	Через 3 часа после этого пациента следует направить на ангиографию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762000" y="152400"/>
            <a:ext cx="8115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5" tIns="46988" rIns="95655" bIns="46988" anchor="b"/>
          <a:lstStyle/>
          <a:p>
            <a:pPr algn="ctr"/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В каких случаях тромболитическая терапия предпочтительней?</a:t>
            </a:r>
            <a:endParaRPr lang="fr-FR" sz="32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39750" y="2133600"/>
            <a:ext cx="80645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00"/>
              </a:buClr>
              <a:buFont typeface="Wingdings 3" pitchFamily="18" charset="2"/>
              <a:buChar char=""/>
            </a:pP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Время с момента появления симптомов </a:t>
            </a:r>
            <a:r>
              <a:rPr lang="en-US" sz="2600">
                <a:solidFill>
                  <a:schemeClr val="bg1"/>
                </a:solidFill>
                <a:latin typeface="Arial Narrow" pitchFamily="34" charset="0"/>
              </a:rPr>
              <a:t>&lt;</a:t>
            </a: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-6</a:t>
            </a:r>
            <a:r>
              <a:rPr lang="en-US" sz="260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часов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Font typeface="Wingdings 3" pitchFamily="18" charset="2"/>
              <a:buChar char=""/>
            </a:pP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Невозможно выполнение ЧКВ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Font typeface="Wingdings 3" pitchFamily="18" charset="2"/>
              <a:buChar char=""/>
            </a:pP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Рентген-эндоваскулярный центр недоступен/занят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Font typeface="Wingdings 3" pitchFamily="18" charset="2"/>
              <a:buChar char=""/>
            </a:pP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Сосудистый доступ затруднен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Font typeface="Wingdings 3" pitchFamily="18" charset="2"/>
              <a:buChar char=""/>
            </a:pP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Хирург делает </a:t>
            </a:r>
            <a:r>
              <a:rPr lang="en-US" sz="2600">
                <a:solidFill>
                  <a:schemeClr val="bg1"/>
                </a:solidFill>
                <a:latin typeface="Arial Narrow" pitchFamily="34" charset="0"/>
              </a:rPr>
              <a:t>&lt;75 </a:t>
            </a: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манипуляций в год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Font typeface="Wingdings 3" pitchFamily="18" charset="2"/>
              <a:buChar char=""/>
            </a:pP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Задержка транспортировки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Font typeface="Wingdings 3" pitchFamily="18" charset="2"/>
              <a:buChar char=""/>
            </a:pP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Далекая транспортировка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Font typeface="Wingdings 3" pitchFamily="18" charset="2"/>
              <a:buChar char=""/>
            </a:pP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Время «дверь-раздутый баллон» </a:t>
            </a:r>
            <a:r>
              <a:rPr lang="en-US" sz="2600">
                <a:solidFill>
                  <a:schemeClr val="bg1"/>
                </a:solidFill>
                <a:latin typeface="Arial Narrow" pitchFamily="34" charset="0"/>
              </a:rPr>
              <a:t>&gt; </a:t>
            </a:r>
            <a:r>
              <a:rPr lang="ru-RU" sz="2600">
                <a:solidFill>
                  <a:schemeClr val="bg1"/>
                </a:solidFill>
                <a:latin typeface="Arial Narrow" pitchFamily="34" charset="0"/>
              </a:rPr>
              <a:t>90 мин.</a:t>
            </a:r>
            <a:endParaRPr lang="ru-RU" sz="2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085850"/>
          </a:xfrm>
        </p:spPr>
        <p:txBody>
          <a:bodyPr/>
          <a:lstStyle/>
          <a:p>
            <a:pPr eaLnBrk="1" hangingPunct="1"/>
            <a:r>
              <a:rPr lang="ru-RU" sz="4000" i="1" smtClean="0">
                <a:latin typeface="Comic Sans MS" pitchFamily="66" charset="0"/>
              </a:rPr>
              <a:t>Показания для проведения ТЛТ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676400"/>
            <a:ext cx="8640763" cy="4895850"/>
          </a:xfrm>
          <a:ln w="57150" cmpd="thinThick">
            <a:solidFill>
              <a:srgbClr val="66FF33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время от начала ангинозного приступа не превышает 6-12 часов, а на ЭКГ отмечается подъем сегмента ST ≥0,1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mV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как минимум в 2-х последовательных грудных отведениях или в 2-х отведениях от конечностей, или появляется блокада ЛНПГ. Введение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тромболитиков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оправдано в те же сроки при ЭКГ признаках истинного заднего ИМ (высокие зубцы R в правых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прекордиальных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отведениях и депрессия сегмента ST в отведениях V1-V4 с направленным вверх зубцом T).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84138"/>
            <a:ext cx="9324975" cy="1209676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Противопоказания для проведения ТЛТ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1341438"/>
            <a:ext cx="8640763" cy="4951412"/>
          </a:xfrm>
          <a:ln w="57150" cmpd="thinThick"/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Абсолютные противопоказания к ТЛТ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ранее перенесенный геморрагический инсульт или НМК неизвестной этиологии;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ишемический инсульт, перенесенный в течение последних 3-х месяцев;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опухоль мозга, первичная и метастатическая;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подозрение на расслоение аорты;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наличие признаков кровотечения или геморрагического диатеза (за исключением менструации);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существенные закрытые травмы головы в последние 3 месяца; 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изменение структуры мозговых сосудов, например,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артерио-венозная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мальформация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артериальные аневризмы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324975" cy="1068388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Противопоказания для проведения ТЛТ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124744"/>
            <a:ext cx="8789292" cy="5450681"/>
          </a:xfrm>
          <a:ln w="57150" cmpd="thinThick"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Относительные противопоказания:</a:t>
            </a:r>
          </a:p>
          <a:p>
            <a:pPr lvl="6">
              <a:lnSpc>
                <a:spcPct val="80000"/>
              </a:lnSpc>
              <a:buSzPct val="170000"/>
              <a:defRPr/>
            </a:pPr>
            <a:r>
              <a:rPr lang="ru-RU" sz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устойчивая, высокая, плохо контролируемая АГ в анамнезе;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АГ - в момент госпитализации – АД сис. &gt;180 мм рт.ст., диаст. &gt;110 мм рт. ст);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ишемический инсульт давностью более 3 месяцев;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деменция или внутричерепная патология, не указанная в «абсолютных противопоказаниях»;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травматичная или длительная (более 10 мин), сердечно-легочная реанимация или оперативное вмешательство, перенесенное в течение последних 3-х недель;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недавнее (в течение предыдущих 2-4-х недель) внутреннее  кровотечение;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пункция сосуда, не поддающегося прижатию;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беременность;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обострение язвенной болезни;</a:t>
            </a:r>
          </a:p>
          <a:p>
            <a:pPr marL="0" indent="0" eaLnBrk="1" hangingPunct="1">
              <a:lnSpc>
                <a:spcPct val="80000"/>
              </a:lnSpc>
              <a:buSzPct val="170000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прием антикоагулянтов непрямого действия (чем выше МНО, тем выше риск кровотечения).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274638"/>
            <a:ext cx="7851775" cy="563562"/>
          </a:xfrm>
        </p:spPr>
        <p:txBody>
          <a:bodyPr/>
          <a:lstStyle/>
          <a:p>
            <a:pPr>
              <a:defRPr/>
            </a:pPr>
            <a:r>
              <a:rPr lang="ru-RU" altLang="ru-RU" sz="44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Проведение </a:t>
            </a:r>
            <a:r>
              <a:rPr lang="ru-RU" altLang="ru-RU" sz="4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тромболизиса</a:t>
            </a:r>
            <a:endParaRPr lang="ru-RU" sz="4400" dirty="0">
              <a:solidFill>
                <a:srgbClr val="3333FF"/>
              </a:solidFill>
            </a:endParaRPr>
          </a:p>
        </p:txBody>
      </p:sp>
      <p:pic>
        <p:nvPicPr>
          <p:cNvPr id="72707" name="Picture 3" descr="2mi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309721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2i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85863"/>
            <a:ext cx="37719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429000" y="1981200"/>
            <a:ext cx="282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u="sng">
                <a:solidFill>
                  <a:srgbClr val="FFFFFF"/>
                </a:solidFill>
                <a:latin typeface="Times New Roman" pitchFamily="18" charset="0"/>
              </a:rPr>
              <a:t>Показано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810000" y="2667000"/>
            <a:ext cx="771525" cy="457200"/>
          </a:xfrm>
          <a:prstGeom prst="leftArrow">
            <a:avLst>
              <a:gd name="adj1" fmla="val 50000"/>
              <a:gd name="adj2" fmla="val 42188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3167063" y="4191000"/>
            <a:ext cx="282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u="sng">
                <a:solidFill>
                  <a:srgbClr val="FFFFFF"/>
                </a:solidFill>
                <a:latin typeface="Times New Roman" pitchFamily="18" charset="0"/>
              </a:rPr>
              <a:t>Не показано</a:t>
            </a:r>
            <a:endParaRPr lang="ru-RU" altLang="ru-RU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810000" y="4867275"/>
            <a:ext cx="857250" cy="533400"/>
          </a:xfrm>
          <a:prstGeom prst="rightArrow">
            <a:avLst>
              <a:gd name="adj1" fmla="val 50000"/>
              <a:gd name="adj2" fmla="val 40179"/>
            </a:avLst>
          </a:prstGeom>
          <a:solidFill>
            <a:srgbClr val="FF99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274638"/>
            <a:ext cx="7851775" cy="1143000"/>
          </a:xfrm>
        </p:spPr>
        <p:txBody>
          <a:bodyPr/>
          <a:lstStyle/>
          <a:p>
            <a:pPr>
              <a:defRPr/>
            </a:pPr>
            <a:r>
              <a:rPr lang="ru-RU" altLang="ru-RU" sz="5100" kern="1200" dirty="0" err="1">
                <a:solidFill>
                  <a:srgbClr val="FF0000"/>
                </a:solidFill>
                <a:latin typeface="Calibri"/>
              </a:rPr>
              <a:t>Тромболизис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86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260350"/>
            <a:ext cx="7772400" cy="762000"/>
          </a:xfrm>
        </p:spPr>
        <p:txBody>
          <a:bodyPr lIns="0" tIns="0" rIns="0" bIns="0"/>
          <a:lstStyle/>
          <a:p>
            <a:pPr eaLnBrk="1" hangingPunct="1"/>
            <a:endParaRPr lang="en-US" altLang="he-IL" sz="360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24000" y="381000"/>
            <a:ext cx="6019800" cy="5635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1302" tIns="45651" rIns="91302" bIns="45651" anchor="ctr"/>
          <a:lstStyle/>
          <a:p>
            <a:pPr algn="ctr" eaLnBrk="0" hangingPunct="0"/>
            <a:r>
              <a:rPr lang="ru-RU" altLang="he-IL" sz="2800">
                <a:solidFill>
                  <a:srgbClr val="000000"/>
                </a:solidFill>
              </a:rPr>
              <a:t>2</a:t>
            </a:r>
            <a:r>
              <a:rPr lang="en-US" altLang="he-IL" sz="2800">
                <a:solidFill>
                  <a:srgbClr val="000000"/>
                </a:solidFill>
              </a:rPr>
              <a:t>. </a:t>
            </a:r>
            <a:r>
              <a:rPr lang="ru-RU" altLang="he-IL" sz="2800">
                <a:solidFill>
                  <a:srgbClr val="000000"/>
                </a:solidFill>
              </a:rPr>
              <a:t>ОКС без подъема сегмента </a:t>
            </a:r>
            <a:r>
              <a:rPr lang="en-US" altLang="he-IL" sz="2800">
                <a:solidFill>
                  <a:srgbClr val="000000"/>
                </a:solidFill>
              </a:rPr>
              <a:t>ST</a:t>
            </a:r>
            <a:endParaRPr lang="en-US" altLang="he-IL" sz="2800" b="0">
              <a:solidFill>
                <a:srgbClr val="000000"/>
              </a:solidFill>
            </a:endParaRPr>
          </a:p>
        </p:txBody>
      </p:sp>
      <p:pic>
        <p:nvPicPr>
          <p:cNvPr id="28676" name="Picture 4" descr="3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1" b="18666"/>
          <a:stretch>
            <a:fillRect/>
          </a:stretch>
        </p:blipFill>
        <p:spPr bwMode="auto">
          <a:xfrm>
            <a:off x="1371600" y="2271713"/>
            <a:ext cx="655637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401762"/>
          </a:xfrm>
        </p:spPr>
        <p:txBody>
          <a:bodyPr/>
          <a:lstStyle/>
          <a:p>
            <a:pPr>
              <a:defRPr/>
            </a:pPr>
            <a:r>
              <a:rPr lang="ru-RU" sz="3600" kern="1200" dirty="0">
                <a:solidFill>
                  <a:srgbClr val="FF0000"/>
                </a:solidFill>
                <a:latin typeface="Calibri"/>
              </a:rPr>
              <a:t>Простота и удобство дозировки </a:t>
            </a:r>
            <a:br>
              <a:rPr lang="ru-RU" sz="3600" kern="1200" dirty="0">
                <a:solidFill>
                  <a:srgbClr val="FF0000"/>
                </a:solidFill>
                <a:latin typeface="Calibri"/>
              </a:rPr>
            </a:br>
            <a:r>
              <a:rPr lang="en-GB" sz="3600" i="1" kern="1200" dirty="0" err="1">
                <a:solidFill>
                  <a:srgbClr val="FF0000"/>
                </a:solidFill>
                <a:latin typeface="Calibri"/>
              </a:rPr>
              <a:t>тенектеплаз</a:t>
            </a:r>
            <a:r>
              <a:rPr lang="ru-RU" sz="3600" i="1" kern="1200" dirty="0">
                <a:solidFill>
                  <a:srgbClr val="FF0000"/>
                </a:solidFill>
                <a:latin typeface="Calibri"/>
              </a:rPr>
              <a:t>ы</a:t>
            </a:r>
            <a:r>
              <a:rPr lang="en-GB" sz="3600" i="1" kern="1200" dirty="0">
                <a:solidFill>
                  <a:srgbClr val="FF0000"/>
                </a:solidFill>
                <a:latin typeface="Calibri"/>
              </a:rPr>
              <a:t> МЕТАЛИЗЕ</a:t>
            </a:r>
            <a:r>
              <a:rPr lang="en-GB" sz="3600" kern="1200" baseline="30000" dirty="0">
                <a:solidFill>
                  <a:srgbClr val="FF0000"/>
                </a:solidFill>
                <a:latin typeface="Calibri"/>
              </a:rPr>
              <a:t>®</a:t>
            </a:r>
            <a:br>
              <a:rPr lang="en-GB" sz="3600" kern="1200" baseline="30000" dirty="0">
                <a:solidFill>
                  <a:srgbClr val="FF0000"/>
                </a:solidFill>
                <a:latin typeface="Calibri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4755" name="Таблица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4" name="Picture 7" descr="5.jpg                                                          000150DBMackans Disc                   B664EF4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863"/>
            <a:ext cx="37401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152400" y="4278313"/>
            <a:ext cx="333533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073" tIns="52558" rIns="105073" bIns="52558">
            <a:spAutoFit/>
          </a:bodyPr>
          <a:lstStyle/>
          <a:p>
            <a:pPr defTabSz="90681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Выбор дозы</a:t>
            </a:r>
            <a:br>
              <a:rPr lang="ru-RU" sz="1800" b="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ru-RU" sz="1800" b="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может основываться на </a:t>
            </a:r>
            <a:r>
              <a:rPr lang="ru-RU" sz="1800" b="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приблизительной оценке</a:t>
            </a:r>
            <a:r>
              <a:rPr lang="ru-RU" sz="1800" b="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1800" b="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массы тела пациента </a:t>
            </a:r>
            <a:r>
              <a:rPr lang="ru-RU" sz="1900" b="0" kern="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(непосредственное взвешивание не обязательно)</a:t>
            </a:r>
            <a:endParaRPr lang="de-AT" sz="1900" b="0" kern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74758" name="Group 6"/>
          <p:cNvGrpSpPr>
            <a:grpSpLocks/>
          </p:cNvGrpSpPr>
          <p:nvPr/>
        </p:nvGrpSpPr>
        <p:grpSpPr bwMode="auto">
          <a:xfrm>
            <a:off x="2235200" y="2135188"/>
            <a:ext cx="4449763" cy="4275137"/>
            <a:chOff x="1565" y="1513"/>
            <a:chExt cx="2371" cy="2390"/>
          </a:xfrm>
        </p:grpSpPr>
        <p:grpSp>
          <p:nvGrpSpPr>
            <p:cNvPr id="74764" name="Group 7"/>
            <p:cNvGrpSpPr>
              <a:grpSpLocks/>
            </p:cNvGrpSpPr>
            <p:nvPr/>
          </p:nvGrpSpPr>
          <p:grpSpPr bwMode="auto">
            <a:xfrm>
              <a:off x="1565" y="1513"/>
              <a:ext cx="2371" cy="2390"/>
              <a:chOff x="1565" y="1513"/>
              <a:chExt cx="2371" cy="2390"/>
            </a:xfrm>
          </p:grpSpPr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2750" y="3419"/>
                <a:ext cx="389" cy="484"/>
              </a:xfrm>
              <a:prstGeom prst="rect">
                <a:avLst/>
              </a:prstGeom>
              <a:solidFill>
                <a:srgbClr val="008377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2750" y="3045"/>
                <a:ext cx="389" cy="375"/>
              </a:xfrm>
              <a:prstGeom prst="rect">
                <a:avLst/>
              </a:prstGeom>
              <a:solidFill>
                <a:srgbClr val="4BB3AD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2750" y="2662"/>
                <a:ext cx="389" cy="383"/>
              </a:xfrm>
              <a:prstGeom prst="rect">
                <a:avLst/>
              </a:prstGeom>
              <a:solidFill>
                <a:srgbClr val="4BB3AD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/>
            </p:nvSpPr>
            <p:spPr bwMode="auto">
              <a:xfrm>
                <a:off x="2750" y="2279"/>
                <a:ext cx="389" cy="383"/>
              </a:xfrm>
              <a:prstGeom prst="rect">
                <a:avLst/>
              </a:prstGeom>
              <a:solidFill>
                <a:srgbClr val="4BB3AD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2362" y="3419"/>
                <a:ext cx="388" cy="484"/>
              </a:xfrm>
              <a:prstGeom prst="rect">
                <a:avLst/>
              </a:prstGeom>
              <a:solidFill>
                <a:srgbClr val="313F6C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2362" y="3045"/>
                <a:ext cx="388" cy="375"/>
              </a:xfrm>
              <a:prstGeom prst="rect">
                <a:avLst/>
              </a:prstGeom>
              <a:solidFill>
                <a:srgbClr val="808AA5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7" name="Rectangle 14"/>
              <p:cNvSpPr>
                <a:spLocks noChangeArrowheads="1"/>
              </p:cNvSpPr>
              <p:nvPr/>
            </p:nvSpPr>
            <p:spPr bwMode="auto">
              <a:xfrm>
                <a:off x="2362" y="2662"/>
                <a:ext cx="388" cy="383"/>
              </a:xfrm>
              <a:prstGeom prst="rect">
                <a:avLst/>
              </a:prstGeom>
              <a:solidFill>
                <a:srgbClr val="808AA5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2362" y="2279"/>
                <a:ext cx="388" cy="383"/>
              </a:xfrm>
              <a:prstGeom prst="rect">
                <a:avLst/>
              </a:prstGeom>
              <a:solidFill>
                <a:srgbClr val="808AA5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2362" y="1513"/>
                <a:ext cx="388" cy="383"/>
              </a:xfrm>
              <a:prstGeom prst="rect">
                <a:avLst/>
              </a:prstGeom>
              <a:solidFill>
                <a:srgbClr val="808AA5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1565" y="1558"/>
                <a:ext cx="1335" cy="292"/>
              </a:xfrm>
              <a:custGeom>
                <a:avLst/>
                <a:gdLst>
                  <a:gd name="T0" fmla="*/ 2147483647 w 134"/>
                  <a:gd name="T1" fmla="*/ 0 h 32"/>
                  <a:gd name="T2" fmla="*/ 2147483647 w 134"/>
                  <a:gd name="T3" fmla="*/ 2147483647 h 32"/>
                  <a:gd name="T4" fmla="*/ 2147483647 w 134"/>
                  <a:gd name="T5" fmla="*/ 2147483647 h 32"/>
                  <a:gd name="T6" fmla="*/ 2147483647 w 134"/>
                  <a:gd name="T7" fmla="*/ 2147483647 h 32"/>
                  <a:gd name="T8" fmla="*/ 2147483647 w 134"/>
                  <a:gd name="T9" fmla="*/ 2147483647 h 32"/>
                  <a:gd name="T10" fmla="*/ 2147483647 w 134"/>
                  <a:gd name="T11" fmla="*/ 2147483647 h 32"/>
                  <a:gd name="T12" fmla="*/ 0 w 134"/>
                  <a:gd name="T13" fmla="*/ 2147483647 h 32"/>
                  <a:gd name="T14" fmla="*/ 0 w 134"/>
                  <a:gd name="T15" fmla="*/ 2147483647 h 32"/>
                  <a:gd name="T16" fmla="*/ 2147483647 w 134"/>
                  <a:gd name="T17" fmla="*/ 2147483647 h 32"/>
                  <a:gd name="T18" fmla="*/ 2147483647 w 134"/>
                  <a:gd name="T19" fmla="*/ 2147483647 h 32"/>
                  <a:gd name="T20" fmla="*/ 2147483647 w 134"/>
                  <a:gd name="T21" fmla="*/ 2147483647 h 32"/>
                  <a:gd name="T22" fmla="*/ 2147483647 w 134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32"/>
                  <a:gd name="T38" fmla="*/ 134 w 134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32">
                    <a:moveTo>
                      <a:pt x="119" y="0"/>
                    </a:moveTo>
                    <a:cubicBezTo>
                      <a:pt x="127" y="0"/>
                      <a:pt x="134" y="7"/>
                      <a:pt x="134" y="16"/>
                    </a:cubicBezTo>
                    <a:cubicBezTo>
                      <a:pt x="134" y="25"/>
                      <a:pt x="127" y="32"/>
                      <a:pt x="119" y="32"/>
                    </a:cubicBezTo>
                    <a:cubicBezTo>
                      <a:pt x="112" y="32"/>
                      <a:pt x="106" y="26"/>
                      <a:pt x="105" y="19"/>
                    </a:cubicBezTo>
                    <a:lnTo>
                      <a:pt x="88" y="19"/>
                    </a:lnTo>
                    <a:lnTo>
                      <a:pt x="88" y="30"/>
                    </a:lnTo>
                    <a:lnTo>
                      <a:pt x="0" y="30"/>
                    </a:lnTo>
                    <a:lnTo>
                      <a:pt x="0" y="2"/>
                    </a:lnTo>
                    <a:lnTo>
                      <a:pt x="88" y="2"/>
                    </a:lnTo>
                    <a:lnTo>
                      <a:pt x="88" y="12"/>
                    </a:lnTo>
                    <a:lnTo>
                      <a:pt x="105" y="12"/>
                    </a:lnTo>
                    <a:cubicBezTo>
                      <a:pt x="106" y="5"/>
                      <a:pt x="112" y="0"/>
                      <a:pt x="119" y="0"/>
                    </a:cubicBezTo>
                    <a:close/>
                  </a:path>
                </a:pathLst>
              </a:custGeom>
              <a:solidFill>
                <a:srgbClr val="BA2532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2362" y="1896"/>
                <a:ext cx="388" cy="383"/>
              </a:xfrm>
              <a:prstGeom prst="rect">
                <a:avLst/>
              </a:prstGeom>
              <a:solidFill>
                <a:srgbClr val="808AA5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565" y="1941"/>
                <a:ext cx="1335" cy="292"/>
              </a:xfrm>
              <a:custGeom>
                <a:avLst/>
                <a:gdLst>
                  <a:gd name="T0" fmla="*/ 0 w 134"/>
                  <a:gd name="T1" fmla="*/ 2147483647 h 32"/>
                  <a:gd name="T2" fmla="*/ 2147483647 w 134"/>
                  <a:gd name="T3" fmla="*/ 2147483647 h 32"/>
                  <a:gd name="T4" fmla="*/ 2147483647 w 134"/>
                  <a:gd name="T5" fmla="*/ 2147483647 h 32"/>
                  <a:gd name="T6" fmla="*/ 2147483647 w 134"/>
                  <a:gd name="T7" fmla="*/ 2147483647 h 32"/>
                  <a:gd name="T8" fmla="*/ 2147483647 w 134"/>
                  <a:gd name="T9" fmla="*/ 0 h 32"/>
                  <a:gd name="T10" fmla="*/ 2147483647 w 134"/>
                  <a:gd name="T11" fmla="*/ 2147483647 h 32"/>
                  <a:gd name="T12" fmla="*/ 2147483647 w 134"/>
                  <a:gd name="T13" fmla="*/ 2147483647 h 32"/>
                  <a:gd name="T14" fmla="*/ 2147483647 w 134"/>
                  <a:gd name="T15" fmla="*/ 2147483647 h 32"/>
                  <a:gd name="T16" fmla="*/ 2147483647 w 134"/>
                  <a:gd name="T17" fmla="*/ 2147483647 h 32"/>
                  <a:gd name="T18" fmla="*/ 2147483647 w 134"/>
                  <a:gd name="T19" fmla="*/ 2147483647 h 32"/>
                  <a:gd name="T20" fmla="*/ 0 w 134"/>
                  <a:gd name="T21" fmla="*/ 2147483647 h 32"/>
                  <a:gd name="T22" fmla="*/ 0 w 134"/>
                  <a:gd name="T23" fmla="*/ 2147483647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32"/>
                  <a:gd name="T38" fmla="*/ 134 w 134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32">
                    <a:moveTo>
                      <a:pt x="0" y="2"/>
                    </a:moveTo>
                    <a:lnTo>
                      <a:pt x="88" y="2"/>
                    </a:lnTo>
                    <a:lnTo>
                      <a:pt x="88" y="12"/>
                    </a:lnTo>
                    <a:lnTo>
                      <a:pt x="105" y="12"/>
                    </a:lnTo>
                    <a:cubicBezTo>
                      <a:pt x="106" y="5"/>
                      <a:pt x="112" y="0"/>
                      <a:pt x="119" y="0"/>
                    </a:cubicBezTo>
                    <a:cubicBezTo>
                      <a:pt x="127" y="0"/>
                      <a:pt x="134" y="7"/>
                      <a:pt x="134" y="16"/>
                    </a:cubicBezTo>
                    <a:cubicBezTo>
                      <a:pt x="134" y="24"/>
                      <a:pt x="127" y="32"/>
                      <a:pt x="119" y="32"/>
                    </a:cubicBezTo>
                    <a:cubicBezTo>
                      <a:pt x="112" y="32"/>
                      <a:pt x="106" y="26"/>
                      <a:pt x="105" y="19"/>
                    </a:cubicBezTo>
                    <a:lnTo>
                      <a:pt x="88" y="19"/>
                    </a:lnTo>
                    <a:lnTo>
                      <a:pt x="88" y="30"/>
                    </a:lnTo>
                    <a:lnTo>
                      <a:pt x="0" y="3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2532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2602" y="2708"/>
                <a:ext cx="1334" cy="280"/>
              </a:xfrm>
              <a:custGeom>
                <a:avLst/>
                <a:gdLst>
                  <a:gd name="T0" fmla="*/ 2147483647 w 134"/>
                  <a:gd name="T1" fmla="*/ 2147483647 h 31"/>
                  <a:gd name="T2" fmla="*/ 2147483647 w 134"/>
                  <a:gd name="T3" fmla="*/ 2147483647 h 31"/>
                  <a:gd name="T4" fmla="*/ 2147483647 w 134"/>
                  <a:gd name="T5" fmla="*/ 2147483647 h 31"/>
                  <a:gd name="T6" fmla="*/ 2147483647 w 134"/>
                  <a:gd name="T7" fmla="*/ 2147483647 h 31"/>
                  <a:gd name="T8" fmla="*/ 2147483647 w 134"/>
                  <a:gd name="T9" fmla="*/ 2147483647 h 31"/>
                  <a:gd name="T10" fmla="*/ 2147483647 w 134"/>
                  <a:gd name="T11" fmla="*/ 2147483647 h 31"/>
                  <a:gd name="T12" fmla="*/ 2147483647 w 134"/>
                  <a:gd name="T13" fmla="*/ 2147483647 h 31"/>
                  <a:gd name="T14" fmla="*/ 0 w 134"/>
                  <a:gd name="T15" fmla="*/ 2147483647 h 31"/>
                  <a:gd name="T16" fmla="*/ 2147483647 w 134"/>
                  <a:gd name="T17" fmla="*/ 0 h 31"/>
                  <a:gd name="T18" fmla="*/ 2147483647 w 134"/>
                  <a:gd name="T19" fmla="*/ 2147483647 h 31"/>
                  <a:gd name="T20" fmla="*/ 2147483647 w 134"/>
                  <a:gd name="T21" fmla="*/ 2147483647 h 31"/>
                  <a:gd name="T22" fmla="*/ 2147483647 w 134"/>
                  <a:gd name="T23" fmla="*/ 2147483647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31"/>
                  <a:gd name="T38" fmla="*/ 134 w 134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31">
                    <a:moveTo>
                      <a:pt x="46" y="2"/>
                    </a:moveTo>
                    <a:lnTo>
                      <a:pt x="134" y="2"/>
                    </a:lnTo>
                    <a:lnTo>
                      <a:pt x="134" y="30"/>
                    </a:lnTo>
                    <a:lnTo>
                      <a:pt x="46" y="30"/>
                    </a:lnTo>
                    <a:lnTo>
                      <a:pt x="46" y="19"/>
                    </a:lnTo>
                    <a:lnTo>
                      <a:pt x="29" y="19"/>
                    </a:lnTo>
                    <a:cubicBezTo>
                      <a:pt x="28" y="26"/>
                      <a:pt x="22" y="31"/>
                      <a:pt x="15" y="31"/>
                    </a:cubicBez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2" y="0"/>
                      <a:pt x="28" y="5"/>
                      <a:pt x="29" y="12"/>
                    </a:cubicBezTo>
                    <a:lnTo>
                      <a:pt x="46" y="12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BA2532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2602" y="3091"/>
                <a:ext cx="1334" cy="283"/>
              </a:xfrm>
              <a:custGeom>
                <a:avLst/>
                <a:gdLst>
                  <a:gd name="T0" fmla="*/ 2147483647 w 134"/>
                  <a:gd name="T1" fmla="*/ 2147483647 h 31"/>
                  <a:gd name="T2" fmla="*/ 2147483647 w 134"/>
                  <a:gd name="T3" fmla="*/ 2147483647 h 31"/>
                  <a:gd name="T4" fmla="*/ 2147483647 w 134"/>
                  <a:gd name="T5" fmla="*/ 2147483647 h 31"/>
                  <a:gd name="T6" fmla="*/ 2147483647 w 134"/>
                  <a:gd name="T7" fmla="*/ 2147483647 h 31"/>
                  <a:gd name="T8" fmla="*/ 2147483647 w 134"/>
                  <a:gd name="T9" fmla="*/ 2147483647 h 31"/>
                  <a:gd name="T10" fmla="*/ 2147483647 w 134"/>
                  <a:gd name="T11" fmla="*/ 2147483647 h 31"/>
                  <a:gd name="T12" fmla="*/ 2147483647 w 134"/>
                  <a:gd name="T13" fmla="*/ 2147483647 h 31"/>
                  <a:gd name="T14" fmla="*/ 0 w 134"/>
                  <a:gd name="T15" fmla="*/ 2147483647 h 31"/>
                  <a:gd name="T16" fmla="*/ 2147483647 w 134"/>
                  <a:gd name="T17" fmla="*/ 0 h 31"/>
                  <a:gd name="T18" fmla="*/ 2147483647 w 134"/>
                  <a:gd name="T19" fmla="*/ 2147483647 h 31"/>
                  <a:gd name="T20" fmla="*/ 2147483647 w 134"/>
                  <a:gd name="T21" fmla="*/ 2147483647 h 31"/>
                  <a:gd name="T22" fmla="*/ 2147483647 w 134"/>
                  <a:gd name="T23" fmla="*/ 2147483647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31"/>
                  <a:gd name="T38" fmla="*/ 134 w 134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31">
                    <a:moveTo>
                      <a:pt x="46" y="2"/>
                    </a:moveTo>
                    <a:lnTo>
                      <a:pt x="134" y="2"/>
                    </a:lnTo>
                    <a:lnTo>
                      <a:pt x="134" y="29"/>
                    </a:lnTo>
                    <a:lnTo>
                      <a:pt x="46" y="29"/>
                    </a:lnTo>
                    <a:lnTo>
                      <a:pt x="46" y="19"/>
                    </a:lnTo>
                    <a:lnTo>
                      <a:pt x="29" y="19"/>
                    </a:lnTo>
                    <a:cubicBezTo>
                      <a:pt x="28" y="26"/>
                      <a:pt x="22" y="31"/>
                      <a:pt x="15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2" y="0"/>
                      <a:pt x="28" y="5"/>
                      <a:pt x="29" y="12"/>
                    </a:cubicBezTo>
                    <a:lnTo>
                      <a:pt x="46" y="12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BA2532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2602" y="2325"/>
                <a:ext cx="1334" cy="282"/>
              </a:xfrm>
              <a:custGeom>
                <a:avLst/>
                <a:gdLst>
                  <a:gd name="T0" fmla="*/ 2147483647 w 134"/>
                  <a:gd name="T1" fmla="*/ 0 h 31"/>
                  <a:gd name="T2" fmla="*/ 2147483647 w 134"/>
                  <a:gd name="T3" fmla="*/ 2147483647 h 31"/>
                  <a:gd name="T4" fmla="*/ 2147483647 w 134"/>
                  <a:gd name="T5" fmla="*/ 2147483647 h 31"/>
                  <a:gd name="T6" fmla="*/ 2147483647 w 134"/>
                  <a:gd name="T7" fmla="*/ 2147483647 h 31"/>
                  <a:gd name="T8" fmla="*/ 2147483647 w 134"/>
                  <a:gd name="T9" fmla="*/ 2147483647 h 31"/>
                  <a:gd name="T10" fmla="*/ 2147483647 w 134"/>
                  <a:gd name="T11" fmla="*/ 2147483647 h 31"/>
                  <a:gd name="T12" fmla="*/ 2147483647 w 134"/>
                  <a:gd name="T13" fmla="*/ 2147483647 h 31"/>
                  <a:gd name="T14" fmla="*/ 2147483647 w 134"/>
                  <a:gd name="T15" fmla="*/ 2147483647 h 31"/>
                  <a:gd name="T16" fmla="*/ 2147483647 w 134"/>
                  <a:gd name="T17" fmla="*/ 2147483647 h 31"/>
                  <a:gd name="T18" fmla="*/ 2147483647 w 134"/>
                  <a:gd name="T19" fmla="*/ 2147483647 h 31"/>
                  <a:gd name="T20" fmla="*/ 0 w 134"/>
                  <a:gd name="T21" fmla="*/ 2147483647 h 31"/>
                  <a:gd name="T22" fmla="*/ 2147483647 w 134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31"/>
                  <a:gd name="T38" fmla="*/ 134 w 134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31">
                    <a:moveTo>
                      <a:pt x="15" y="0"/>
                    </a:moveTo>
                    <a:cubicBezTo>
                      <a:pt x="22" y="0"/>
                      <a:pt x="28" y="5"/>
                      <a:pt x="29" y="12"/>
                    </a:cubicBezTo>
                    <a:lnTo>
                      <a:pt x="46" y="12"/>
                    </a:lnTo>
                    <a:lnTo>
                      <a:pt x="46" y="2"/>
                    </a:lnTo>
                    <a:lnTo>
                      <a:pt x="134" y="2"/>
                    </a:lnTo>
                    <a:lnTo>
                      <a:pt x="134" y="30"/>
                    </a:lnTo>
                    <a:lnTo>
                      <a:pt x="46" y="30"/>
                    </a:lnTo>
                    <a:lnTo>
                      <a:pt x="46" y="19"/>
                    </a:lnTo>
                    <a:lnTo>
                      <a:pt x="29" y="19"/>
                    </a:lnTo>
                    <a:cubicBezTo>
                      <a:pt x="28" y="26"/>
                      <a:pt x="22" y="31"/>
                      <a:pt x="15" y="31"/>
                    </a:cubicBezTo>
                    <a:cubicBezTo>
                      <a:pt x="7" y="31"/>
                      <a:pt x="0" y="24"/>
                      <a:pt x="0" y="16"/>
                    </a:cubicBezTo>
                    <a:cubicBezTo>
                      <a:pt x="0" y="7"/>
                      <a:pt x="7" y="0"/>
                      <a:pt x="15" y="0"/>
                    </a:cubicBezTo>
                    <a:close/>
                  </a:path>
                </a:pathLst>
              </a:custGeom>
              <a:solidFill>
                <a:srgbClr val="BA2532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386" y="3423"/>
              <a:ext cx="365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10,000 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453" y="3569"/>
              <a:ext cx="23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units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2458" y="3706"/>
              <a:ext cx="22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pack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grpSp>
          <p:nvGrpSpPr>
            <p:cNvPr id="74768" name="Group 26"/>
            <p:cNvGrpSpPr>
              <a:grpSpLocks/>
            </p:cNvGrpSpPr>
            <p:nvPr/>
          </p:nvGrpSpPr>
          <p:grpSpPr bwMode="auto">
            <a:xfrm>
              <a:off x="1793" y="1570"/>
              <a:ext cx="405" cy="163"/>
              <a:chOff x="1865" y="1570"/>
              <a:chExt cx="405" cy="163"/>
            </a:xfrm>
          </p:grpSpPr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865" y="1570"/>
                <a:ext cx="7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900" b="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WP MathA" pitchFamily="2" charset="2"/>
                    <a:cs typeface="+mn-cs"/>
                    <a:sym typeface="Symbol" pitchFamily="18" charset="2"/>
                  </a:rPr>
                  <a:t></a:t>
                </a:r>
                <a:endParaRPr lang="en-GB" sz="1900" b="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TTriumvirate" pitchFamily="34" charset="0"/>
                  <a:cs typeface="+mn-cs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949" y="1570"/>
                <a:ext cx="32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06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900" b="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TTriumvirate" pitchFamily="34" charset="0"/>
                    <a:cs typeface="+mn-cs"/>
                  </a:rPr>
                  <a:t> 90 </a:t>
                </a:r>
                <a:r>
                  <a:rPr lang="ru-RU" sz="1900" b="0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rPr>
                  <a:t>кг</a:t>
                </a:r>
                <a:endParaRPr lang="en-GB" sz="1900" b="0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1997" y="1727"/>
              <a:ext cx="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2608" y="1631"/>
              <a:ext cx="27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10 ml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1749" y="1953"/>
              <a:ext cx="50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TTriumvirate" pitchFamily="34" charset="0"/>
                  <a:cs typeface="+mn-cs"/>
                </a:rPr>
                <a:t>80–89</a:t>
              </a:r>
              <a:r>
                <a:rPr lang="ru-RU" sz="19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 кг</a:t>
              </a:r>
              <a:endParaRPr lang="en-GB" sz="19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997" y="2087"/>
              <a:ext cx="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2635" y="2013"/>
              <a:ext cx="21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9 ml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3251" y="2717"/>
              <a:ext cx="50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TTriumvirate" pitchFamily="34" charset="0"/>
                  <a:cs typeface="+mn-cs"/>
                </a:rPr>
                <a:t>60–69 </a:t>
              </a:r>
              <a:r>
                <a:rPr lang="ru-RU" sz="19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кг</a:t>
              </a:r>
              <a:endParaRPr lang="en-GB" sz="19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Triumvirate" pitchFamily="34" charset="0"/>
                <a:cs typeface="+mn-cs"/>
              </a:endParaRP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3499" y="2851"/>
              <a:ext cx="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2634" y="2778"/>
              <a:ext cx="21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7 ml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3320" y="3099"/>
              <a:ext cx="36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TTriumvirate" pitchFamily="34" charset="0"/>
                  <a:cs typeface="+mn-cs"/>
                </a:rPr>
                <a:t>&lt;60 </a:t>
              </a:r>
              <a:r>
                <a:rPr lang="ru-RU" sz="19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кг</a:t>
              </a:r>
              <a:endParaRPr lang="en-GB" sz="19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Triumvirate" pitchFamily="34" charset="0"/>
                <a:cs typeface="+mn-cs"/>
              </a:endParaRPr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3499" y="3233"/>
              <a:ext cx="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2642" y="3158"/>
              <a:ext cx="21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6 ml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2634" y="2395"/>
              <a:ext cx="21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8 ml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3251" y="2335"/>
              <a:ext cx="5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9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TTriumvirate" pitchFamily="34" charset="0"/>
                  <a:cs typeface="+mn-cs"/>
                </a:rPr>
                <a:t>70–79 </a:t>
              </a:r>
              <a:r>
                <a:rPr lang="ru-RU" sz="19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кг</a:t>
              </a:r>
              <a:endParaRPr lang="en-GB" sz="19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3499" y="2469"/>
              <a:ext cx="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26" name="Rectangle 43"/>
            <p:cNvSpPr>
              <a:spLocks noChangeArrowheads="1"/>
            </p:cNvSpPr>
            <p:nvPr/>
          </p:nvSpPr>
          <p:spPr bwMode="auto">
            <a:xfrm>
              <a:off x="2811" y="3423"/>
              <a:ext cx="2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8,000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27" name="Rectangle 44"/>
            <p:cNvSpPr>
              <a:spLocks noChangeArrowheads="1"/>
            </p:cNvSpPr>
            <p:nvPr/>
          </p:nvSpPr>
          <p:spPr bwMode="auto">
            <a:xfrm>
              <a:off x="2815" y="3569"/>
              <a:ext cx="26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units 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2836" y="3706"/>
              <a:ext cx="22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0681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+mn-cs"/>
                </a:rPr>
                <a:t>pack</a:t>
              </a:r>
              <a:endParaRPr lang="en-GB" sz="1600" b="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endParaRPr>
            </a:p>
          </p:txBody>
        </p:sp>
      </p:grp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5667375" y="2500313"/>
            <a:ext cx="16557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06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разовый болюс</a:t>
            </a:r>
          </a:p>
          <a:p>
            <a:pPr defTabSz="906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за</a:t>
            </a:r>
            <a:r>
              <a:rPr lang="en-GB" sz="1800" b="0" kern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5–10 </a:t>
            </a:r>
            <a:r>
              <a:rPr lang="ru-RU" sz="1800" b="0" kern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секунд</a:t>
            </a:r>
            <a:endParaRPr lang="en-GB" sz="1800" b="0" kern="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7" name="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4421188"/>
            <a:ext cx="24590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460875" y="6410325"/>
            <a:ext cx="11080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073" tIns="52558" rIns="105073" bIns="52558">
            <a:spAutoFit/>
          </a:bodyPr>
          <a:lstStyle/>
          <a:p>
            <a:pPr defTabSz="90681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40 мг</a:t>
            </a:r>
            <a:endParaRPr lang="de-AT" sz="1800" b="0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3717925" y="6424613"/>
            <a:ext cx="11064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073" tIns="52558" rIns="105073" bIns="52558">
            <a:spAutoFit/>
          </a:bodyPr>
          <a:lstStyle/>
          <a:p>
            <a:pPr defTabSz="90681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800" b="0" kern="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50 мг</a:t>
            </a:r>
            <a:endParaRPr lang="de-AT" sz="1800" b="0" kern="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150813" y="6446838"/>
            <a:ext cx="3740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Пересчет</a:t>
            </a:r>
            <a:r>
              <a:rPr lang="en-GB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:</a:t>
            </a:r>
            <a:r>
              <a:rPr lang="en-GB" sz="1600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1 </a:t>
            </a:r>
            <a:r>
              <a:rPr lang="ru-RU" sz="1600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мл</a:t>
            </a:r>
            <a:r>
              <a:rPr lang="en-GB" sz="1600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= 5 </a:t>
            </a:r>
            <a:r>
              <a:rPr lang="ru-RU" sz="1600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мг</a:t>
            </a:r>
            <a:r>
              <a:rPr lang="en-GB" sz="1600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= 1000 </a:t>
            </a:r>
            <a:r>
              <a:rPr lang="ru-RU" sz="1600" b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Единиц</a:t>
            </a:r>
            <a:endParaRPr lang="en-GB" sz="1600" b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51775" cy="1143000"/>
          </a:xfrm>
        </p:spPr>
        <p:txBody>
          <a:bodyPr/>
          <a:lstStyle/>
          <a:p>
            <a:pPr>
              <a:defRPr/>
            </a:pPr>
            <a:r>
              <a:rPr lang="ru-RU" altLang="ru-RU" sz="4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Осложнения </a:t>
            </a:r>
            <a:r>
              <a:rPr lang="ru-RU" altLang="ru-RU" sz="44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тромболизиса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35125"/>
            <a:ext cx="8763000" cy="52578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1. Кровотечения (5%);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2. Внутричерепные кровоизлияния (0,1-1,0%);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3. Аллергические реакции - при введении </a:t>
            </a:r>
            <a:r>
              <a:rPr lang="ru-RU" altLang="ru-RU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стрепто-киназы</a:t>
            </a:r>
            <a:r>
              <a:rPr lang="ru-RU" alt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 </a:t>
            </a:r>
            <a:r>
              <a:rPr lang="ru-RU" altLang="ru-RU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(2-3%);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4. Лихорадка (5%);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5. Артериальная гипотония (10-15%);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6. </a:t>
            </a:r>
            <a:r>
              <a:rPr lang="ru-RU" alt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Реперфузионные</a:t>
            </a: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аритмии (20-60%);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7. </a:t>
            </a:r>
            <a:r>
              <a:rPr lang="ru-RU" alt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Реокклюзия</a:t>
            </a: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инфаркт-связанной артерии (15-20%);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8. Повышенный риск возникновения постинфарктной стенокардии (30%)</a:t>
            </a: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.</a:t>
            </a:r>
            <a:endParaRPr lang="ru-RU" altLang="ru-RU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277813"/>
            <a:ext cx="8964612" cy="1139825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chemeClr val="hlink"/>
                </a:solidFill>
              </a:rPr>
              <a:t>ЖЕЛУДОЧКОВЫЕ АРИТМИИ, </a:t>
            </a:r>
            <a:r>
              <a:rPr lang="ru-RU" sz="3000" i="1" smtClean="0">
                <a:solidFill>
                  <a:srgbClr val="FF9900"/>
                </a:solidFill>
              </a:rPr>
              <a:t>НЕ ТРЕБУЮЩИЕ</a:t>
            </a:r>
            <a:r>
              <a:rPr lang="ru-RU" sz="3000" smtClean="0">
                <a:solidFill>
                  <a:schemeClr val="hlink"/>
                </a:solidFill>
              </a:rPr>
              <a:t> ПРОВЕДЕНИЯ НЕОТЛОЖНОЙ ТЕРАПИИ НА ДОГОСПИТАЛЬНОМ ЭТАПЕ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28813"/>
            <a:ext cx="9144000" cy="4308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i="1" smtClean="0">
                <a:solidFill>
                  <a:srgbClr val="FF9900"/>
                </a:solidFill>
              </a:rPr>
              <a:t>Желудочковая экстрасистолия.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i="1" smtClean="0">
                <a:solidFill>
                  <a:srgbClr val="FF9900"/>
                </a:solidFill>
              </a:rPr>
              <a:t>Замещающие ритмы</a:t>
            </a:r>
            <a:r>
              <a:rPr lang="ru-RU" sz="2400" b="1" smtClean="0"/>
              <a:t> (ускоренный идиовентрикулярный ритм, ритм из </a:t>
            </a:r>
            <a:r>
              <a:rPr lang="en-US" sz="2400" b="1" smtClean="0"/>
              <a:t>AV</a:t>
            </a:r>
            <a:r>
              <a:rPr lang="ru-RU" sz="2400" b="1" smtClean="0"/>
              <a:t>-соединения) с ЧСС &gt; 50 ударов в 1 минуту и не сопровождающиеся серьезными нарушениями гемодинамики.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i="1" smtClean="0">
                <a:solidFill>
                  <a:srgbClr val="FF9900"/>
                </a:solidFill>
              </a:rPr>
              <a:t>Реперфузионные аритмии</a:t>
            </a:r>
            <a:r>
              <a:rPr lang="ru-RU" sz="2400" b="1" smtClean="0"/>
              <a:t> после успешной тромболитической терапии у больных с инфарктом миокарда (медленная желудочковая тахикардия, ускоренный идиовентрикулярный ритм), не сопровождающиеся серьезными нарушениями гемодинамики.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563938" y="6308725"/>
            <a:ext cx="511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800"/>
              <a:t>Национальное руководство по СМП,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3"/>
          <p:cNvSpPr>
            <a:spLocks noGrp="1"/>
          </p:cNvSpPr>
          <p:nvPr>
            <p:ph type="ctrTitle" sz="quarter" idx="4294967295"/>
          </p:nvPr>
        </p:nvSpPr>
        <p:spPr>
          <a:xfrm>
            <a:off x="685800" y="1736725"/>
            <a:ext cx="7772400" cy="1920875"/>
          </a:xfrm>
        </p:spPr>
        <p:txBody>
          <a:bodyPr/>
          <a:lstStyle/>
          <a:p>
            <a:r>
              <a:rPr lang="ru-RU" sz="6600" smtClean="0"/>
              <a:t>Успешен ли </a:t>
            </a:r>
            <a:br>
              <a:rPr lang="ru-RU" sz="6600" smtClean="0"/>
            </a:br>
            <a:r>
              <a:rPr lang="ru-RU" sz="6600" smtClean="0"/>
              <a:t>тромболизис?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тромболиз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6248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68288" y="457200"/>
            <a:ext cx="86090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200">
                <a:solidFill>
                  <a:schemeClr val="hlink"/>
                </a:solidFill>
              </a:rPr>
              <a:t>ЭКГ БОЛЬНОГО ИНФАРКТОМ МИОКАРДА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ВО ВРЕМЯ УСПЕШНОГО ТРОМБОЛИЗИСА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508625" y="6021388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По Затейщикову Д.А.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3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2400" y="0"/>
            <a:ext cx="9296400" cy="6858000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6200" y="0"/>
            <a:ext cx="9220200" cy="6858000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/>
          <a:stretch>
            <a:fillRect/>
          </a:stretch>
        </p:blipFill>
        <p:spPr>
          <a:xfrm>
            <a:off x="468313" y="549275"/>
            <a:ext cx="3352800" cy="5040313"/>
          </a:xfrm>
          <a:noFill/>
        </p:spPr>
      </p:pic>
      <p:sp>
        <p:nvSpPr>
          <p:cNvPr id="81923" name="Rectangle 7"/>
          <p:cNvSpPr>
            <a:spLocks noChangeArrowheads="1"/>
          </p:cNvSpPr>
          <p:nvPr/>
        </p:nvSpPr>
        <p:spPr bwMode="auto">
          <a:xfrm>
            <a:off x="3995738" y="549275"/>
            <a:ext cx="496887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3600">
                <a:solidFill>
                  <a:srgbClr val="FFFF00"/>
                </a:solidFill>
              </a:rPr>
              <a:t>Тромболизис + ЧКВ</a:t>
            </a:r>
          </a:p>
          <a:p>
            <a:pPr algn="ctr">
              <a:spcBef>
                <a:spcPct val="25000"/>
              </a:spcBef>
              <a:spcAft>
                <a:spcPct val="25000"/>
              </a:spcAft>
            </a:pPr>
            <a:r>
              <a:rPr lang="ru-RU" sz="3600">
                <a:solidFill>
                  <a:schemeClr val="hlink"/>
                </a:solidFill>
                <a:latin typeface="Arial Narrow" pitchFamily="34" charset="0"/>
                <a:sym typeface="Wingdings 3" pitchFamily="18" charset="2"/>
              </a:rPr>
              <a:t></a:t>
            </a:r>
          </a:p>
          <a:p>
            <a:pPr algn="ctr">
              <a:spcBef>
                <a:spcPct val="25000"/>
              </a:spcBef>
              <a:spcAft>
                <a:spcPct val="25000"/>
              </a:spcAft>
            </a:pPr>
            <a:r>
              <a:rPr lang="ru-RU" sz="3600">
                <a:solidFill>
                  <a:schemeClr val="bg1"/>
                </a:solidFill>
                <a:latin typeface="Arial Narrow" pitchFamily="34" charset="0"/>
              </a:rPr>
              <a:t>Взаимодополнение</a:t>
            </a:r>
          </a:p>
          <a:p>
            <a:pPr algn="ctr">
              <a:spcBef>
                <a:spcPct val="25000"/>
              </a:spcBef>
              <a:spcAft>
                <a:spcPct val="25000"/>
              </a:spcAft>
            </a:pPr>
            <a:r>
              <a:rPr lang="ru-RU" sz="3600">
                <a:solidFill>
                  <a:srgbClr val="FF0000"/>
                </a:solidFill>
                <a:latin typeface="Arial Narrow" pitchFamily="34" charset="0"/>
                <a:sym typeface="Wingdings 3" pitchFamily="18" charset="2"/>
              </a:rPr>
              <a:t></a:t>
            </a:r>
          </a:p>
          <a:p>
            <a:pPr algn="ctr">
              <a:spcBef>
                <a:spcPct val="25000"/>
              </a:spcBef>
              <a:spcAft>
                <a:spcPct val="25000"/>
              </a:spcAft>
            </a:pPr>
            <a:r>
              <a:rPr lang="ru-RU" sz="3200">
                <a:solidFill>
                  <a:schemeClr val="bg1"/>
                </a:solidFill>
                <a:latin typeface="Arial Narrow" pitchFamily="34" charset="0"/>
              </a:rPr>
              <a:t>Э</a:t>
            </a:r>
            <a:r>
              <a:rPr lang="de-AT" sz="3200">
                <a:solidFill>
                  <a:schemeClr val="bg1"/>
                </a:solidFill>
                <a:latin typeface="Arial Narrow" pitchFamily="34" charset="0"/>
              </a:rPr>
              <a:t>ффективн</a:t>
            </a:r>
            <a:r>
              <a:rPr lang="ru-RU" sz="3200">
                <a:solidFill>
                  <a:schemeClr val="bg1"/>
                </a:solidFill>
                <a:latin typeface="Arial Narrow" pitchFamily="34" charset="0"/>
              </a:rPr>
              <a:t>ая технология</a:t>
            </a:r>
            <a:r>
              <a:rPr lang="de-AT" sz="3200">
                <a:solidFill>
                  <a:schemeClr val="bg1"/>
                </a:solidFill>
                <a:latin typeface="Arial Narrow" pitchFamily="34" charset="0"/>
              </a:rPr>
              <a:t> лечени</a:t>
            </a:r>
            <a:r>
              <a:rPr lang="ru-RU" sz="3200">
                <a:solidFill>
                  <a:schemeClr val="bg1"/>
                </a:solidFill>
                <a:latin typeface="Arial Narrow" pitchFamily="34" charset="0"/>
              </a:rPr>
              <a:t>я ИМ с подъемом сегмента</a:t>
            </a:r>
            <a:r>
              <a:rPr lang="en-US" sz="3200">
                <a:solidFill>
                  <a:schemeClr val="bg1"/>
                </a:solidFill>
                <a:latin typeface="Arial Narrow" pitchFamily="34" charset="0"/>
              </a:rPr>
              <a:t> ST</a:t>
            </a:r>
            <a:endParaRPr lang="ru-RU" sz="32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5" y="533400"/>
            <a:ext cx="8610599" cy="1066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sz="2400" kern="1200" cap="all" dirty="0">
                <a:solidFill>
                  <a:srgbClr val="C00000"/>
                </a:solidFill>
                <a:latin typeface="Times New Roman"/>
                <a:ea typeface="Times New Roman"/>
              </a:rPr>
              <a:t>Острый коронарный синдром без подъема сегмента </a:t>
            </a:r>
            <a:r>
              <a:rPr lang="en-US" sz="2400" kern="1200" cap="all" dirty="0">
                <a:solidFill>
                  <a:srgbClr val="C00000"/>
                </a:solidFill>
                <a:latin typeface="Times New Roman"/>
                <a:ea typeface="Times New Roman"/>
              </a:rPr>
              <a:t>ST</a:t>
            </a:r>
            <a:r>
              <a:rPr lang="ru-RU" sz="240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  <a:ea typeface="Times New Roman"/>
              </a:rPr>
              <a:t/>
            </a:r>
            <a:br>
              <a:rPr lang="ru-RU" sz="2400" kern="1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52400" y="1463675"/>
            <a:ext cx="8915400" cy="5351463"/>
          </a:xfrm>
          <a:prstGeom prst="rect">
            <a:avLst/>
          </a:prstGeom>
          <a:noFill/>
          <a:ln>
            <a:noFill/>
          </a:ln>
          <a:extLst/>
        </p:spPr>
        <p:txBody>
          <a:bodyPr lIns="90664" tIns="45328" rIns="90664" bIns="45328">
            <a:spAutoFit/>
          </a:bodyPr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Font typeface="Franklin Gothic Medium" pitchFamily="34" charset="0"/>
              <a:buAutoNum type="arabicPeriod"/>
              <a:defRPr/>
            </a:pPr>
            <a:r>
              <a:rPr lang="ru-RU" altLang="ru-R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Пациентам с ОКС без подъема сегмента </a:t>
            </a:r>
            <a:r>
              <a:rPr lang="en-US" altLang="ru-R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altLang="ru-R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ТЛТ не показано.</a:t>
            </a:r>
          </a:p>
          <a:p>
            <a:pPr algn="just" eaLnBrk="1" hangingPunct="1">
              <a:spcBef>
                <a:spcPts val="1200"/>
              </a:spcBef>
              <a:buFont typeface="Franklin Gothic Medium" pitchFamily="34" charset="0"/>
              <a:buAutoNum type="arabicPeriod"/>
              <a:defRPr/>
            </a:pPr>
            <a:r>
              <a:rPr lang="ru-RU" altLang="ru-R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высокого риска развития неблагоприятных ишемических событий </a:t>
            </a:r>
          </a:p>
          <a:p>
            <a:pPr algn="ctr" eaLnBrk="1" hangingPunct="1">
              <a:defRPr/>
            </a:pPr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(стойкий/ рецидивирующий болевой синдром, </a:t>
            </a:r>
          </a:p>
          <a:p>
            <a:pPr algn="ctr" eaLnBrk="1" hangingPunct="1">
              <a:defRPr/>
            </a:pPr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стойкая/ рецидивирующая депрессия сегмента </a:t>
            </a:r>
            <a:r>
              <a:rPr lang="en-US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ЭКГ,</a:t>
            </a:r>
          </a:p>
          <a:p>
            <a:pPr algn="ctr" eaLnBrk="1" hangingPunct="1">
              <a:defRPr/>
            </a:pPr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нестабильные гемодинамические параметры, </a:t>
            </a:r>
          </a:p>
          <a:p>
            <a:pPr algn="ctr" eaLnBrk="1" hangingPunct="1">
              <a:defRPr/>
            </a:pPr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желудочковые нарушения ритма, </a:t>
            </a:r>
          </a:p>
          <a:p>
            <a:pPr algn="ctr" eaLnBrk="1" hangingPunct="1">
              <a:defRPr/>
            </a:pPr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сахарный диабет, </a:t>
            </a:r>
          </a:p>
          <a:p>
            <a:pPr algn="ctr" eaLnBrk="1" hangingPunct="1">
              <a:defRPr/>
            </a:pPr>
            <a:r>
              <a:rPr lang="ru-RU" alt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почечной недостаточности) 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ru-RU" alt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показана экстренная госпитализация пациентов с ОКС без подъема сегмента </a:t>
            </a:r>
            <a:r>
              <a:rPr lang="en-US" alt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altLang="ru-RU" sz="2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 стационар, где есть возможность выполнения ЧКВ в течение 2-х часов от момента ПМК.</a:t>
            </a:r>
          </a:p>
          <a:p>
            <a:pPr algn="just" eaLnBrk="1" hangingPunct="1">
              <a:spcBef>
                <a:spcPts val="1200"/>
              </a:spcBef>
              <a:buFont typeface="Franklin Gothic Medium" pitchFamily="34" charset="0"/>
              <a:buAutoNum type="arabicPeriod" startAt="3"/>
              <a:defRPr/>
            </a:pPr>
            <a:r>
              <a:rPr lang="ru-RU" altLang="ru-R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Доставка пациента в приемное отделение.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5" descr="0_c440_97b407_-2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263525" y="4852988"/>
            <a:ext cx="46132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/>
          <a:lstStyle/>
          <a:p>
            <a: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>
                <a:solidFill>
                  <a:srgbClr val="FFFFFF"/>
                </a:solidFill>
              </a:rPr>
              <a:t>БЛАГОДАРЮ ЗА</a:t>
            </a:r>
          </a:p>
          <a:p>
            <a:pPr>
              <a:spcBef>
                <a:spcPct val="2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>
                <a:solidFill>
                  <a:srgbClr val="FFFFFF"/>
                </a:solidFill>
              </a:rPr>
              <a:t>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 lIns="0" tIns="0" rIns="0" bIns="0"/>
          <a:lstStyle/>
          <a:p>
            <a:pPr eaLnBrk="1" hangingPunct="1"/>
            <a:r>
              <a:rPr lang="ru-RU" altLang="he-IL" sz="3600" smtClean="0"/>
              <a:t>Патогенетические аспекты ОКС с подъемом сегмента </a:t>
            </a:r>
            <a:r>
              <a:rPr lang="en-US" altLang="he-IL" sz="3600" smtClean="0"/>
              <a:t>ST</a:t>
            </a:r>
            <a:r>
              <a:rPr lang="ru-RU" altLang="he-IL" sz="3600" smtClean="0"/>
              <a:t> </a:t>
            </a:r>
            <a:r>
              <a:rPr lang="en-US" altLang="he-IL" sz="3600" smtClean="0"/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4625" y="1441450"/>
            <a:ext cx="88868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800" b="0">
                <a:solidFill>
                  <a:schemeClr val="bg1"/>
                </a:solidFill>
              </a:rPr>
              <a:t> </a:t>
            </a:r>
            <a:r>
              <a:rPr lang="ru-RU" altLang="ru-RU" sz="2400" b="0">
                <a:solidFill>
                  <a:schemeClr val="bg1"/>
                </a:solidFill>
              </a:rPr>
              <a:t>Подъем сегмента </a:t>
            </a:r>
            <a:r>
              <a:rPr lang="en-US" altLang="ru-RU" sz="2400" b="0">
                <a:solidFill>
                  <a:schemeClr val="bg1"/>
                </a:solidFill>
              </a:rPr>
              <a:t>ST </a:t>
            </a:r>
            <a:r>
              <a:rPr lang="ru-RU" altLang="ru-RU" sz="2400" b="0">
                <a:solidFill>
                  <a:schemeClr val="bg1"/>
                </a:solidFill>
              </a:rPr>
              <a:t>свидетельствует о наличии трансмурального (субэпикардиального) повреждения миокарда</a:t>
            </a:r>
          </a:p>
          <a:p>
            <a:pPr algn="just">
              <a:buClr>
                <a:srgbClr val="FF3300"/>
              </a:buClr>
              <a:buSzPct val="150000"/>
              <a:buFontTx/>
              <a:buChar char="•"/>
            </a:pPr>
            <a:endParaRPr lang="ru-RU" altLang="ru-RU" sz="2400" b="0">
              <a:solidFill>
                <a:schemeClr val="bg1"/>
              </a:solidFill>
            </a:endParaRPr>
          </a:p>
          <a:p>
            <a:pPr algn="just">
              <a:buClr>
                <a:srgbClr val="FF3300"/>
              </a:buClr>
              <a:buSzPct val="150000"/>
              <a:buFontTx/>
              <a:buChar char="•"/>
            </a:pPr>
            <a:r>
              <a:rPr lang="ru-RU" altLang="ru-RU" sz="2400" b="0">
                <a:solidFill>
                  <a:schemeClr val="bg1"/>
                </a:solidFill>
              </a:rPr>
              <a:t> Развитие вышеуказанных изменений возможно только в случае тотальной окклюзии крупного магистрального сосуда</a:t>
            </a:r>
          </a:p>
        </p:txBody>
      </p:sp>
      <p:pic>
        <p:nvPicPr>
          <p:cNvPr id="29700" name="Picture 4" descr="КГР окклюз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3963" b="13759"/>
          <a:stretch>
            <a:fillRect/>
          </a:stretch>
        </p:blipFill>
        <p:spPr bwMode="auto">
          <a:xfrm>
            <a:off x="474663" y="3870325"/>
            <a:ext cx="279876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Окклюз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20833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581400" y="5791200"/>
            <a:ext cx="5108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71" tIns="45334" rIns="90671" bIns="45334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>
                <a:solidFill>
                  <a:srgbClr val="FFFF00"/>
                </a:solidFill>
              </a:rPr>
              <a:t>Тотальная окклюзия ПМЖВ</a:t>
            </a:r>
            <a:endParaRPr lang="ru-RU" altLang="ru-RU" sz="2800" b="0">
              <a:solidFill>
                <a:srgbClr val="FFFF00"/>
              </a:solidFill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 flipV="1">
            <a:off x="1447800" y="4572000"/>
            <a:ext cx="2862263" cy="1143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71" tIns="45334" rIns="90671" bIns="45334" anchor="ctr"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rot="5400000" flipH="1" flipV="1">
            <a:off x="4707732" y="4555331"/>
            <a:ext cx="990600" cy="1328737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71" tIns="45334" rIns="90671" bIns="45334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610600" cy="6858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ОКС без подъема сегмента </a:t>
            </a:r>
            <a:r>
              <a:rPr lang="en-US" altLang="ru-RU" sz="3200" smtClean="0"/>
              <a:t>ST</a:t>
            </a:r>
            <a:r>
              <a:rPr lang="ru-RU" altLang="ru-RU" sz="3200" smtClean="0"/>
              <a:t>: картина коронарного русла</a:t>
            </a:r>
            <a:endParaRPr lang="en-US" altLang="ru-RU" sz="320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1" tIns="45334" rIns="90671" bIns="45334"/>
          <a:lstStyle/>
          <a:p>
            <a:pPr marL="711200" indent="-7112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ru-RU" altLang="ru-RU" sz="2800" b="0">
                <a:solidFill>
                  <a:schemeClr val="bg1"/>
                </a:solidFill>
              </a:rPr>
              <a:t>Неокклюзирующий (зачастую реканализированный тромб в просвете крупной коронарной артерии;</a:t>
            </a:r>
          </a:p>
          <a:p>
            <a:pPr marL="711200" indent="-7112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endParaRPr lang="ru-RU" altLang="ru-RU" sz="2800" b="0">
              <a:solidFill>
                <a:schemeClr val="bg1"/>
              </a:solidFill>
            </a:endParaRPr>
          </a:p>
          <a:p>
            <a:pPr marL="711200" indent="-7112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endParaRPr lang="ru-RU" altLang="ru-RU" sz="2800" b="0">
              <a:solidFill>
                <a:schemeClr val="bg1"/>
              </a:solidFill>
            </a:endParaRPr>
          </a:p>
          <a:p>
            <a:pPr marL="711200" indent="-7112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endParaRPr lang="ru-RU" altLang="ru-RU" sz="2800" b="0">
              <a:solidFill>
                <a:schemeClr val="bg1"/>
              </a:solidFill>
            </a:endParaRPr>
          </a:p>
          <a:p>
            <a:pPr marL="711200" indent="-7112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endParaRPr lang="ru-RU" altLang="ru-RU" sz="2800" b="0">
              <a:solidFill>
                <a:schemeClr val="bg1"/>
              </a:solidFill>
            </a:endParaRPr>
          </a:p>
          <a:p>
            <a:pPr marL="711200" indent="-7112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endParaRPr lang="ru-RU" altLang="ru-RU" sz="2800" b="0">
              <a:solidFill>
                <a:schemeClr val="bg1"/>
              </a:solidFill>
            </a:endParaRPr>
          </a:p>
          <a:p>
            <a:pPr marL="711200" indent="-711200" algn="just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ru-RU" altLang="ru-RU" sz="2800" b="0">
                <a:solidFill>
                  <a:schemeClr val="bg1"/>
                </a:solidFill>
              </a:rPr>
              <a:t>Окклюзия коронарной артерии мелкого калибра (1-2 мм диаметра);</a:t>
            </a:r>
          </a:p>
        </p:txBody>
      </p:sp>
      <p:pic>
        <p:nvPicPr>
          <p:cNvPr id="30724" name="Picture 4" descr="Окклюз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88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Неокклюзирующий тром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886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84288" y="4648200"/>
            <a:ext cx="2573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71" tIns="45334" rIns="90671" bIns="45334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200">
                <a:solidFill>
                  <a:srgbClr val="FFFF00"/>
                </a:solidFill>
              </a:rPr>
              <a:t>Окклюзирующий</a:t>
            </a:r>
          </a:p>
          <a:p>
            <a:pPr algn="ctr"/>
            <a:r>
              <a:rPr lang="ru-RU" altLang="ru-RU" sz="2200">
                <a:solidFill>
                  <a:srgbClr val="FFFF00"/>
                </a:solidFill>
              </a:rPr>
              <a:t>тромб</a:t>
            </a:r>
            <a:endParaRPr lang="ru-RU" altLang="ru-RU" sz="2200" b="0">
              <a:solidFill>
                <a:schemeClr val="bg1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854700" y="4648200"/>
            <a:ext cx="2887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71" tIns="45334" rIns="90671" bIns="45334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200">
                <a:solidFill>
                  <a:srgbClr val="FFFF00"/>
                </a:solidFill>
              </a:rPr>
              <a:t>Неокклюзирующий</a:t>
            </a:r>
          </a:p>
          <a:p>
            <a:pPr algn="ctr"/>
            <a:r>
              <a:rPr lang="ru-RU" altLang="ru-RU" sz="2200">
                <a:solidFill>
                  <a:srgbClr val="FFFF00"/>
                </a:solidFill>
              </a:rPr>
              <a:t>тромб</a:t>
            </a:r>
            <a:endParaRPr lang="ru-RU" altLang="ru-RU" sz="22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Классификация нестабильной стенокардии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410200"/>
          </a:xfrm>
        </p:spPr>
        <p:txBody>
          <a:bodyPr/>
          <a:lstStyle/>
          <a:p>
            <a:pPr marL="228600" indent="-228600">
              <a:buFont typeface="Wingdings" pitchFamily="2" charset="2"/>
              <a:buAutoNum type="arabicPeriod"/>
              <a:defRPr/>
            </a:pPr>
            <a:r>
              <a:rPr lang="ru-RU" sz="1900" dirty="0" smtClean="0">
                <a:solidFill>
                  <a:schemeClr val="accent2"/>
                </a:solidFill>
              </a:rPr>
              <a:t>Впервые </a:t>
            </a:r>
            <a:r>
              <a:rPr lang="ru-RU" sz="1900" dirty="0">
                <a:solidFill>
                  <a:schemeClr val="accent2"/>
                </a:solidFill>
              </a:rPr>
              <a:t>возникшая стенокардия</a:t>
            </a:r>
            <a:r>
              <a:rPr lang="ru-RU" sz="1900" dirty="0"/>
              <a:t> характеризуется появлением приступов стенокардии впервые в жизни (длительность анамнеза ангинозных приступов в течение 1 месяца</a:t>
            </a:r>
            <a:r>
              <a:rPr lang="ru-RU" sz="1900" dirty="0" smtClean="0"/>
              <a:t>)</a:t>
            </a:r>
          </a:p>
          <a:p>
            <a:pPr marL="228600" indent="-228600">
              <a:buFont typeface="Wingdings" pitchFamily="2" charset="2"/>
              <a:buAutoNum type="arabicPeriod"/>
              <a:defRPr/>
            </a:pPr>
            <a:r>
              <a:rPr lang="ru-RU" sz="1900" dirty="0">
                <a:solidFill>
                  <a:schemeClr val="accent2"/>
                </a:solidFill>
              </a:rPr>
              <a:t>Прогрессирующая стенокардия напряжения </a:t>
            </a:r>
            <a:r>
              <a:rPr lang="ru-RU" sz="1900" dirty="0"/>
              <a:t>- увеличение частоты и интенсивности привычной стенокардии напряжения и </a:t>
            </a:r>
            <a:r>
              <a:rPr lang="ru-RU" sz="1900" dirty="0" smtClean="0"/>
              <a:t>покоя</a:t>
            </a:r>
          </a:p>
          <a:p>
            <a:pPr marL="228600" indent="-228600">
              <a:buFont typeface="Wingdings" pitchFamily="2" charset="2"/>
              <a:buAutoNum type="arabicPeriod"/>
              <a:defRPr/>
            </a:pPr>
            <a:r>
              <a:rPr lang="ru-RU" sz="1900" dirty="0">
                <a:solidFill>
                  <a:schemeClr val="accent2"/>
                </a:solidFill>
              </a:rPr>
              <a:t>Вариантная стенокардия (стенокардия </a:t>
            </a:r>
            <a:r>
              <a:rPr lang="ru-RU" sz="1900" dirty="0" err="1">
                <a:solidFill>
                  <a:schemeClr val="accent2"/>
                </a:solidFill>
              </a:rPr>
              <a:t>Незлина-Принцметала</a:t>
            </a:r>
            <a:r>
              <a:rPr lang="ru-RU" sz="1900" dirty="0" smtClean="0">
                <a:solidFill>
                  <a:schemeClr val="accent2"/>
                </a:solidFill>
              </a:rPr>
              <a:t>)</a:t>
            </a:r>
            <a:r>
              <a:rPr lang="ru-RU" sz="1900" dirty="0" smtClean="0"/>
              <a:t> - в основе </a:t>
            </a:r>
            <a:r>
              <a:rPr lang="ru-RU" sz="1900" dirty="0"/>
              <a:t>этой формы НС лежит спазм неизмененных или незначительно </a:t>
            </a:r>
            <a:r>
              <a:rPr lang="ru-RU" sz="1900" dirty="0" smtClean="0"/>
              <a:t>пораженных </a:t>
            </a:r>
            <a:r>
              <a:rPr lang="ru-RU" sz="1900" dirty="0"/>
              <a:t>КА. Для неё типичны приступы ангинозной боли, возникающей в покое, сопровождающейся преходящими изменениями ЭКГ</a:t>
            </a:r>
            <a:r>
              <a:rPr lang="ru-RU" sz="1900" dirty="0" smtClean="0"/>
              <a:t>.</a:t>
            </a:r>
          </a:p>
          <a:p>
            <a:pPr marL="228600" indent="-228600">
              <a:buFont typeface="Wingdings" pitchFamily="2" charset="2"/>
              <a:buAutoNum type="arabicPeriod"/>
              <a:defRPr/>
            </a:pPr>
            <a:r>
              <a:rPr lang="ru-RU" sz="1900" dirty="0">
                <a:solidFill>
                  <a:schemeClr val="accent2"/>
                </a:solidFill>
              </a:rPr>
              <a:t>Ранняя постинфарктная НС </a:t>
            </a:r>
            <a:r>
              <a:rPr lang="ru-RU" sz="1900" dirty="0"/>
              <a:t>- возникновение приступов стенокардии через 24 часа и до 2 </a:t>
            </a:r>
            <a:r>
              <a:rPr lang="ru-RU" sz="1900" dirty="0" smtClean="0"/>
              <a:t>недель от </a:t>
            </a:r>
            <a:r>
              <a:rPr lang="ru-RU" sz="1900" dirty="0"/>
              <a:t>начала развития </a:t>
            </a:r>
            <a:r>
              <a:rPr lang="ru-RU" sz="1900" dirty="0" smtClean="0"/>
              <a:t>ИМ</a:t>
            </a:r>
          </a:p>
          <a:p>
            <a:pPr marL="228600" indent="-228600">
              <a:buFont typeface="Wingdings" pitchFamily="2" charset="2"/>
              <a:buAutoNum type="arabicPeriod"/>
              <a:defRPr/>
            </a:pPr>
            <a:r>
              <a:rPr lang="ru-RU" sz="1900" dirty="0">
                <a:solidFill>
                  <a:schemeClr val="accent2"/>
                </a:solidFill>
              </a:rPr>
              <a:t>Стенокардия, </a:t>
            </a:r>
            <a:r>
              <a:rPr lang="ru-RU" sz="1900" dirty="0" err="1">
                <a:solidFill>
                  <a:schemeClr val="accent2"/>
                </a:solidFill>
              </a:rPr>
              <a:t>развившаяся</a:t>
            </a:r>
            <a:r>
              <a:rPr lang="ru-RU" sz="1900" dirty="0">
                <a:solidFill>
                  <a:schemeClr val="accent2"/>
                </a:solidFill>
              </a:rPr>
              <a:t> </a:t>
            </a:r>
            <a:r>
              <a:rPr lang="ru-RU" sz="1900" dirty="0"/>
              <a:t>в течение 1-2 месяцев </a:t>
            </a:r>
            <a:r>
              <a:rPr lang="ru-RU" sz="1900" dirty="0">
                <a:solidFill>
                  <a:schemeClr val="accent2"/>
                </a:solidFill>
              </a:rPr>
              <a:t>после</a:t>
            </a:r>
            <a:r>
              <a:rPr lang="ru-RU" sz="1900" dirty="0"/>
              <a:t> успешной </a:t>
            </a:r>
            <a:r>
              <a:rPr lang="ru-RU" sz="1900" dirty="0">
                <a:solidFill>
                  <a:schemeClr val="accent2"/>
                </a:solidFill>
              </a:rPr>
              <a:t>операции АКШ или баллонной </a:t>
            </a:r>
            <a:r>
              <a:rPr lang="ru-RU" sz="1900" dirty="0" err="1" smtClean="0">
                <a:solidFill>
                  <a:schemeClr val="accent2"/>
                </a:solidFill>
              </a:rPr>
              <a:t>ангиопластики</a:t>
            </a:r>
            <a:endParaRPr lang="ru-RU" sz="1900" dirty="0" smtClean="0">
              <a:solidFill>
                <a:schemeClr val="accent2"/>
              </a:solidFill>
            </a:endParaRPr>
          </a:p>
          <a:p>
            <a:pPr marL="228600" indent="-228600">
              <a:buFont typeface="Wingdings" pitchFamily="2" charset="2"/>
              <a:buAutoNum type="arabicPeriod"/>
              <a:defRPr/>
            </a:pPr>
            <a:r>
              <a:rPr lang="ru-RU" sz="1900" dirty="0">
                <a:solidFill>
                  <a:schemeClr val="accent2"/>
                </a:solidFill>
              </a:rPr>
              <a:t>«Синдром Х»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bg1">
                    <a:lumMod val="95000"/>
                  </a:schemeClr>
                </a:solidFill>
              </a:rPr>
              <a:t>- стенокардия с неизмененными </a:t>
            </a:r>
            <a:r>
              <a:rPr lang="ru-RU" sz="1900" dirty="0" smtClean="0">
                <a:solidFill>
                  <a:schemeClr val="bg1">
                    <a:lumMod val="95000"/>
                  </a:schemeClr>
                </a:solidFill>
              </a:rPr>
              <a:t>коронарными артериями. Этот синдром </a:t>
            </a:r>
            <a:r>
              <a:rPr lang="ru-RU" sz="1900" dirty="0">
                <a:solidFill>
                  <a:schemeClr val="bg1">
                    <a:lumMod val="95000"/>
                  </a:schemeClr>
                </a:solidFill>
              </a:rPr>
              <a:t>описан у больных с типичной загрудинной </a:t>
            </a:r>
            <a:r>
              <a:rPr lang="ru-RU" sz="1900" dirty="0" smtClean="0">
                <a:solidFill>
                  <a:schemeClr val="bg1">
                    <a:lumMod val="95000"/>
                  </a:schemeClr>
                </a:solidFill>
              </a:rPr>
              <a:t>болью, положительными </a:t>
            </a:r>
            <a:r>
              <a:rPr lang="ru-RU" sz="1900" dirty="0">
                <a:solidFill>
                  <a:schemeClr val="bg1">
                    <a:lumMod val="95000"/>
                  </a:schemeClr>
                </a:solidFill>
              </a:rPr>
              <a:t>тестами с физической нагрузкой </a:t>
            </a:r>
            <a:r>
              <a:rPr lang="ru-RU" sz="1900" dirty="0" smtClean="0">
                <a:solidFill>
                  <a:schemeClr val="bg1">
                    <a:lumMod val="95000"/>
                  </a:schemeClr>
                </a:solidFill>
              </a:rPr>
              <a:t>и </a:t>
            </a:r>
            <a:r>
              <a:rPr lang="ru-RU" sz="1900" dirty="0" err="1" smtClean="0">
                <a:solidFill>
                  <a:schemeClr val="bg1">
                    <a:lumMod val="95000"/>
                  </a:schemeClr>
                </a:solidFill>
              </a:rPr>
              <a:t>ангиографически</a:t>
            </a:r>
            <a:r>
              <a:rPr lang="ru-RU" sz="19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bg1">
                    <a:lumMod val="95000"/>
                  </a:schemeClr>
                </a:solidFill>
              </a:rPr>
              <a:t>гладкими </a:t>
            </a:r>
            <a:r>
              <a:rPr lang="ru-RU" sz="1900" dirty="0" err="1">
                <a:solidFill>
                  <a:schemeClr val="bg1">
                    <a:lumMod val="95000"/>
                  </a:schemeClr>
                </a:solidFill>
              </a:rPr>
              <a:t>коронарами</a:t>
            </a:r>
            <a:r>
              <a:rPr lang="ru-RU" sz="1900" dirty="0">
                <a:solidFill>
                  <a:schemeClr val="bg1">
                    <a:lumMod val="95000"/>
                  </a:schemeClr>
                </a:solidFill>
              </a:rPr>
              <a:t> без признаков </a:t>
            </a:r>
            <a:r>
              <a:rPr lang="ru-RU" sz="1900" dirty="0" smtClean="0">
                <a:solidFill>
                  <a:schemeClr val="bg1">
                    <a:lumMod val="95000"/>
                  </a:schemeClr>
                </a:solidFill>
              </a:rPr>
              <a:t>спазма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Классификация инфаркта миокарда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600" dirty="0"/>
              <a:t>1</a:t>
            </a:r>
            <a:r>
              <a:rPr lang="ru-RU" sz="1600" dirty="0" smtClean="0"/>
              <a:t>. </a:t>
            </a:r>
            <a:r>
              <a:rPr lang="ru-RU" sz="1600" b="1" dirty="0" smtClean="0">
                <a:solidFill>
                  <a:schemeClr val="accent2"/>
                </a:solidFill>
              </a:rPr>
              <a:t>Топографически выделяют инфаркт: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Правого желудочка;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Левого желудочка.</a:t>
            </a:r>
            <a:endParaRPr lang="ru-RU" sz="16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b="1" dirty="0" smtClean="0"/>
              <a:t>2. </a:t>
            </a:r>
            <a:r>
              <a:rPr lang="ru-RU" sz="1600" b="1" dirty="0" smtClean="0">
                <a:solidFill>
                  <a:schemeClr val="accent2"/>
                </a:solidFill>
              </a:rPr>
              <a:t>По глубине поражения: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Субэндокардиальный;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err="1" smtClean="0"/>
              <a:t>Субэпикардиальный</a:t>
            </a:r>
            <a:r>
              <a:rPr lang="ru-RU" sz="1600" dirty="0" smtClean="0"/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Трансмуральный;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err="1" smtClean="0"/>
              <a:t>Интрамуральный</a:t>
            </a:r>
            <a:r>
              <a:rPr lang="ru-RU" sz="1600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dirty="0" smtClean="0"/>
              <a:t>3</a:t>
            </a:r>
            <a:r>
              <a:rPr lang="ru-RU" sz="1600" b="1" dirty="0" smtClean="0"/>
              <a:t>. </a:t>
            </a:r>
            <a:r>
              <a:rPr lang="ru-RU" sz="1600" b="1" dirty="0" smtClean="0">
                <a:solidFill>
                  <a:schemeClr val="accent2"/>
                </a:solidFill>
              </a:rPr>
              <a:t>По размеру некротического очага: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Крупноочаговый;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Мелкоочаговый.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dirty="0" smtClean="0"/>
              <a:t>4</a:t>
            </a:r>
            <a:r>
              <a:rPr lang="ru-RU" sz="1600" dirty="0" smtClean="0">
                <a:solidFill>
                  <a:schemeClr val="accent2"/>
                </a:solidFill>
              </a:rPr>
              <a:t>. </a:t>
            </a:r>
            <a:r>
              <a:rPr lang="ru-RU" sz="1600" b="1" dirty="0" smtClean="0">
                <a:solidFill>
                  <a:schemeClr val="accent2"/>
                </a:solidFill>
              </a:rPr>
              <a:t>По кратности развития: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Первичный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Рецидивирующий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Повторный.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600" dirty="0" smtClean="0"/>
              <a:t>5. </a:t>
            </a:r>
            <a:r>
              <a:rPr lang="ru-RU" sz="1600" b="1" dirty="0" smtClean="0">
                <a:solidFill>
                  <a:schemeClr val="accent2"/>
                </a:solidFill>
              </a:rPr>
              <a:t>По наличию осложнений: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Неосложненный;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Осложненный.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. FonarowTemplate">
  <a:themeElements>
    <a:clrScheme name="Dr. Fonarow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0128"/>
      </a:accent1>
      <a:accent2>
        <a:srgbClr val="FFFF00"/>
      </a:accent2>
      <a:accent3>
        <a:srgbClr val="FFFFFF"/>
      </a:accent3>
      <a:accent4>
        <a:srgbClr val="000000"/>
      </a:accent4>
      <a:accent5>
        <a:srgbClr val="FDAAAC"/>
      </a:accent5>
      <a:accent6>
        <a:srgbClr val="E7E700"/>
      </a:accent6>
      <a:hlink>
        <a:srgbClr val="1FB614"/>
      </a:hlink>
      <a:folHlink>
        <a:srgbClr val="618EFC"/>
      </a:folHlink>
    </a:clrScheme>
    <a:fontScheme name="Dr. Fonaro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r. Fonarow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33CC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1FB614"/>
        </a:hlink>
        <a:folHlink>
          <a:srgbClr val="618E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r. FonarowTemplate">
  <a:themeElements>
    <a:clrScheme name="Dr. Fonarow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0128"/>
      </a:accent1>
      <a:accent2>
        <a:srgbClr val="FFFF00"/>
      </a:accent2>
      <a:accent3>
        <a:srgbClr val="FFFFFF"/>
      </a:accent3>
      <a:accent4>
        <a:srgbClr val="000000"/>
      </a:accent4>
      <a:accent5>
        <a:srgbClr val="FDAAAC"/>
      </a:accent5>
      <a:accent6>
        <a:srgbClr val="E7E700"/>
      </a:accent6>
      <a:hlink>
        <a:srgbClr val="1FB614"/>
      </a:hlink>
      <a:folHlink>
        <a:srgbClr val="618EFC"/>
      </a:folHlink>
    </a:clrScheme>
    <a:fontScheme name="Dr. Fonaro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r. Fonarow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33CC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1FB614"/>
        </a:hlink>
        <a:folHlink>
          <a:srgbClr val="618E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r. FonarowTemplate">
  <a:themeElements>
    <a:clrScheme name="Dr. Fonarow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0128"/>
      </a:accent1>
      <a:accent2>
        <a:srgbClr val="FFFF00"/>
      </a:accent2>
      <a:accent3>
        <a:srgbClr val="FFFFFF"/>
      </a:accent3>
      <a:accent4>
        <a:srgbClr val="000000"/>
      </a:accent4>
      <a:accent5>
        <a:srgbClr val="FDAAAC"/>
      </a:accent5>
      <a:accent6>
        <a:srgbClr val="E7E700"/>
      </a:accent6>
      <a:hlink>
        <a:srgbClr val="1FB614"/>
      </a:hlink>
      <a:folHlink>
        <a:srgbClr val="618EFC"/>
      </a:folHlink>
    </a:clrScheme>
    <a:fontScheme name="Dr. Fonaro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r. Fonarow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33CC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1FB614"/>
        </a:hlink>
        <a:folHlink>
          <a:srgbClr val="618E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r. FonarowTemplate">
  <a:themeElements>
    <a:clrScheme name="Dr. Fonarow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0128"/>
      </a:accent1>
      <a:accent2>
        <a:srgbClr val="FFFF00"/>
      </a:accent2>
      <a:accent3>
        <a:srgbClr val="FFFFFF"/>
      </a:accent3>
      <a:accent4>
        <a:srgbClr val="000000"/>
      </a:accent4>
      <a:accent5>
        <a:srgbClr val="FDAAAC"/>
      </a:accent5>
      <a:accent6>
        <a:srgbClr val="E7E700"/>
      </a:accent6>
      <a:hlink>
        <a:srgbClr val="1FB614"/>
      </a:hlink>
      <a:folHlink>
        <a:srgbClr val="618EFC"/>
      </a:folHlink>
    </a:clrScheme>
    <a:fontScheme name="Dr. Fonaro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r. Fonarow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33CC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1FB614"/>
        </a:hlink>
        <a:folHlink>
          <a:srgbClr val="618E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r. FonarowTemplate">
  <a:themeElements>
    <a:clrScheme name="Dr. Fonarow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0128"/>
      </a:accent1>
      <a:accent2>
        <a:srgbClr val="FFFF00"/>
      </a:accent2>
      <a:accent3>
        <a:srgbClr val="FFFFFF"/>
      </a:accent3>
      <a:accent4>
        <a:srgbClr val="000000"/>
      </a:accent4>
      <a:accent5>
        <a:srgbClr val="FDAAAC"/>
      </a:accent5>
      <a:accent6>
        <a:srgbClr val="E7E700"/>
      </a:accent6>
      <a:hlink>
        <a:srgbClr val="1FB614"/>
      </a:hlink>
      <a:folHlink>
        <a:srgbClr val="618EFC"/>
      </a:folHlink>
    </a:clrScheme>
    <a:fontScheme name="Dr. Fonaro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r. Fonarow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33CC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1FB614"/>
        </a:hlink>
        <a:folHlink>
          <a:srgbClr val="618E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r. FonarowTemplate">
  <a:themeElements>
    <a:clrScheme name="Dr. Fonarow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0128"/>
      </a:accent1>
      <a:accent2>
        <a:srgbClr val="FFFF00"/>
      </a:accent2>
      <a:accent3>
        <a:srgbClr val="FFFFFF"/>
      </a:accent3>
      <a:accent4>
        <a:srgbClr val="000000"/>
      </a:accent4>
      <a:accent5>
        <a:srgbClr val="FDAAAC"/>
      </a:accent5>
      <a:accent6>
        <a:srgbClr val="E7E700"/>
      </a:accent6>
      <a:hlink>
        <a:srgbClr val="1FB614"/>
      </a:hlink>
      <a:folHlink>
        <a:srgbClr val="618EFC"/>
      </a:folHlink>
    </a:clrScheme>
    <a:fontScheme name="Dr. Fonaro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r. Fonarow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. Fonarow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33CC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. Fonarow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0128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E7E700"/>
        </a:accent6>
        <a:hlink>
          <a:srgbClr val="1FB614"/>
        </a:hlink>
        <a:folHlink>
          <a:srgbClr val="618E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Settings\temp\Application Data\Microsoft\Templates\Dr. FonarowTemplate.pot</Template>
  <TotalTime>5171</TotalTime>
  <Words>2476</Words>
  <Application>Microsoft Office PowerPoint</Application>
  <PresentationFormat>Экран (4:3)</PresentationFormat>
  <Paragraphs>374</Paragraphs>
  <Slides>59</Slides>
  <Notes>15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81" baseType="lpstr">
      <vt:lpstr>Arial</vt:lpstr>
      <vt:lpstr>Wingdings</vt:lpstr>
      <vt:lpstr>Monotype Corsiva</vt:lpstr>
      <vt:lpstr>Calibri</vt:lpstr>
      <vt:lpstr>Times New Roman</vt:lpstr>
      <vt:lpstr>Tahoma</vt:lpstr>
      <vt:lpstr>Comic Sans MS</vt:lpstr>
      <vt:lpstr>Symbol</vt:lpstr>
      <vt:lpstr>Wingdings 3</vt:lpstr>
      <vt:lpstr>Monotype Sorts</vt:lpstr>
      <vt:lpstr>Arial Narrow</vt:lpstr>
      <vt:lpstr>WP MathA</vt:lpstr>
      <vt:lpstr>ATTriumvirate</vt:lpstr>
      <vt:lpstr>Trebuchet MS</vt:lpstr>
      <vt:lpstr>Franklin Gothic Medium</vt:lpstr>
      <vt:lpstr>Dr. FonarowTemplate</vt:lpstr>
      <vt:lpstr>1_Dr. FonarowTemplate</vt:lpstr>
      <vt:lpstr>2_Dr. FonarowTemplate</vt:lpstr>
      <vt:lpstr>3_Dr. FonarowTemplate</vt:lpstr>
      <vt:lpstr>4_Dr. FonarowTemplate</vt:lpstr>
      <vt:lpstr>5_Dr. FonarowTemplate</vt:lpstr>
      <vt:lpstr>Document</vt:lpstr>
      <vt:lpstr>Острый коронарный синдром</vt:lpstr>
      <vt:lpstr>Презентация PowerPoint</vt:lpstr>
      <vt:lpstr>Классификация ОКС </vt:lpstr>
      <vt:lpstr>Презентация PowerPoint</vt:lpstr>
      <vt:lpstr>Презентация PowerPoint</vt:lpstr>
      <vt:lpstr>Патогенетические аспекты ОКС с подъемом сегмента ST  </vt:lpstr>
      <vt:lpstr>ОКС без подъема сегмента ST: картина коронарного русла</vt:lpstr>
      <vt:lpstr>Классификация нестабильной стенокардии</vt:lpstr>
      <vt:lpstr>Классификация инфаркта миокарда</vt:lpstr>
      <vt:lpstr>Классификация инфаркта миокарда</vt:lpstr>
      <vt:lpstr>Локализация боли</vt:lpstr>
      <vt:lpstr>Болевой синдром (Status anginosus)</vt:lpstr>
      <vt:lpstr>                                           Клинические проявления острой ишемии миокарда </vt:lpstr>
      <vt:lpstr>Абдоминальный вариант острого инфаркта миокарда (Status gastralgicus)</vt:lpstr>
      <vt:lpstr>Астматический вариант острого инфаркта миокарда (Status astmaticus)</vt:lpstr>
      <vt:lpstr>Аритмический инфаркт миокарда</vt:lpstr>
      <vt:lpstr>Церебро-васкулярный вариант инфаркта миокарда</vt:lpstr>
      <vt:lpstr>Презентация PowerPoint</vt:lpstr>
      <vt:lpstr>Три зоны патологических изменений в сердечной мышце при ИМ</vt:lpstr>
      <vt:lpstr>                                                                                                      Периоды течения инфаркта миокарда  </vt:lpstr>
      <vt:lpstr>Презентация PowerPoint</vt:lpstr>
      <vt:lpstr>Электрокардиографическая диагностика ОИМ</vt:lpstr>
      <vt:lpstr>Динамика изменений ЭКГ при  ИМ</vt:lpstr>
      <vt:lpstr>Топическая диагностика ИМ</vt:lpstr>
      <vt:lpstr>ОКС с подъемом ST</vt:lpstr>
      <vt:lpstr>ОКС с ↑ ST (передний)</vt:lpstr>
      <vt:lpstr>ОКС с ↑ ST (нижний)</vt:lpstr>
      <vt:lpstr>ОКС без подъема ST</vt:lpstr>
      <vt:lpstr>ОКС без подъема ST</vt:lpstr>
      <vt:lpstr>ОКС без подъема ST</vt:lpstr>
      <vt:lpstr>Основные задачи, стоящие при первом осмотре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Догоспитальный этап </vt:lpstr>
      <vt:lpstr>Наиболее важные интервалы и лечебная тактика  в ведении  ИМ с подъемом ST</vt:lpstr>
      <vt:lpstr>Восстановление коронарной перфузии</vt:lpstr>
      <vt:lpstr>Рекомендации ESC </vt:lpstr>
      <vt:lpstr>Презентация PowerPoint</vt:lpstr>
      <vt:lpstr>Показания для проведения ТЛТ</vt:lpstr>
      <vt:lpstr>Противопоказания для проведения ТЛТ</vt:lpstr>
      <vt:lpstr>Противопоказания для проведения ТЛТ</vt:lpstr>
      <vt:lpstr>Проведение тромболизиса</vt:lpstr>
      <vt:lpstr>Тромболизис</vt:lpstr>
      <vt:lpstr>Простота и удобство дозировки  тенектеплазы МЕТАЛИЗЕ® </vt:lpstr>
      <vt:lpstr>Осложнения тромболизиса</vt:lpstr>
      <vt:lpstr>ЖЕЛУДОЧКОВЫЕ АРИТМИИ, НЕ ТРЕБУЮЩИЕ ПРОВЕДЕНИЯ НЕОТЛОЖНОЙ ТЕРАПИИ НА ДОГОСПИТАЛЬНОМ ЭТАПЕ</vt:lpstr>
      <vt:lpstr>Успешен ли  тромболизис?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Острый коронарный синдром без подъема сегмента ST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Switching Talk</dc:title>
  <dc:creator>William T Abraham</dc:creator>
  <cp:lastModifiedBy>User</cp:lastModifiedBy>
  <cp:revision>483</cp:revision>
  <dcterms:created xsi:type="dcterms:W3CDTF">2003-02-09T21:55:39Z</dcterms:created>
  <dcterms:modified xsi:type="dcterms:W3CDTF">2021-04-14T09:19:45Z</dcterms:modified>
</cp:coreProperties>
</file>