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1054" r:id="rId2"/>
    <p:sldId id="904" r:id="rId3"/>
    <p:sldId id="922" r:id="rId4"/>
    <p:sldId id="1158" r:id="rId5"/>
    <p:sldId id="1164" r:id="rId6"/>
    <p:sldId id="936" r:id="rId7"/>
    <p:sldId id="1151" r:id="rId8"/>
    <p:sldId id="1152" r:id="rId9"/>
    <p:sldId id="1149" r:id="rId10"/>
    <p:sldId id="1168" r:id="rId11"/>
    <p:sldId id="948" r:id="rId12"/>
    <p:sldId id="1219" r:id="rId13"/>
    <p:sldId id="1007" r:id="rId14"/>
    <p:sldId id="1220" r:id="rId15"/>
    <p:sldId id="1150" r:id="rId16"/>
    <p:sldId id="1221" r:id="rId17"/>
    <p:sldId id="1222" r:id="rId18"/>
    <p:sldId id="1019" r:id="rId19"/>
    <p:sldId id="1223" r:id="rId20"/>
    <p:sldId id="954" r:id="rId21"/>
    <p:sldId id="1217" r:id="rId22"/>
    <p:sldId id="1224" r:id="rId23"/>
    <p:sldId id="1169" r:id="rId24"/>
    <p:sldId id="1170" r:id="rId25"/>
    <p:sldId id="730" r:id="rId26"/>
    <p:sldId id="729" r:id="rId27"/>
    <p:sldId id="1079" r:id="rId28"/>
    <p:sldId id="1074" r:id="rId29"/>
    <p:sldId id="1076" r:id="rId30"/>
    <p:sldId id="937" r:id="rId31"/>
    <p:sldId id="1041" r:id="rId32"/>
    <p:sldId id="1043" r:id="rId33"/>
    <p:sldId id="1118" r:id="rId34"/>
    <p:sldId id="1218" r:id="rId35"/>
    <p:sldId id="1205" r:id="rId36"/>
    <p:sldId id="1196" r:id="rId37"/>
  </p:sldIdLst>
  <p:sldSz cx="9906000" cy="6858000" type="A4"/>
  <p:notesSz cx="6858000" cy="9144000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66CCFF"/>
    <a:srgbClr val="66FF99"/>
    <a:srgbClr val="00FF00"/>
    <a:srgbClr val="002850"/>
    <a:srgbClr val="FF0000"/>
    <a:srgbClr val="FFCC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719" autoAdjust="0"/>
  </p:normalViewPr>
  <p:slideViewPr>
    <p:cSldViewPr>
      <p:cViewPr>
        <p:scale>
          <a:sx n="118" d="100"/>
          <a:sy n="118" d="100"/>
        </p:scale>
        <p:origin x="-1116" y="-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98"/>
    </p:cViewPr>
  </p:sorterViewPr>
  <p:notesViewPr>
    <p:cSldViewPr>
      <p:cViewPr varScale="1">
        <p:scale>
          <a:sx n="37" d="100"/>
          <a:sy n="37" d="100"/>
        </p:scale>
        <p:origin x="-13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56CC68-DB41-444B-8911-6DF1DC3D4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02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9DC028D-3B35-4D9D-B4D1-312C54285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6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o-R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1AB37-17F8-476F-B6B4-243BE8AAA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459518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DCC1-34FE-41A0-AAAC-4BE0D7CC6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42648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64940-3835-472A-B912-D4166020E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014250"/>
      </p:ext>
    </p:extLst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C4756-62F3-42D1-9D27-9A5538FC0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753184"/>
      </p:ext>
    </p:extLst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DA823-8AAE-485D-ABC3-DA4B555E9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478759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94639-28A8-42FD-A315-F8618399D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27795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C6B86-5E72-4263-91CC-D33569914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396193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910D1-AFB2-4C8B-903D-9C13439DC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706886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2851D-A6FF-4E31-8873-7301F2FB3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494418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2CC7-D60C-43ED-A939-C8C61D561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538031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2D65D-38AF-4DD5-AED3-70FA514F0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236707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1A265-7B11-4B68-9DB5-C26B4E9CC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36659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996C-22DD-49C7-81FA-965AF734D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133259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8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27B68EE-89E4-4490-A026-BC3465922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70000" y="1412875"/>
            <a:ext cx="8636000" cy="3671888"/>
          </a:xfrm>
        </p:spPr>
        <p:txBody>
          <a:bodyPr/>
          <a:lstStyle/>
          <a:p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b="1" dirty="0" smtClean="0">
                <a:solidFill>
                  <a:srgbClr val="FFCC00"/>
                </a:solidFill>
              </a:rPr>
              <a:t>СОВРЕМЕННЫЕ ПОДХОДЫ </a:t>
            </a:r>
            <a:br>
              <a:rPr lang="ru-RU" sz="4000" b="1" dirty="0" smtClean="0">
                <a:solidFill>
                  <a:srgbClr val="FFCC00"/>
                </a:solidFill>
              </a:rPr>
            </a:br>
            <a:r>
              <a:rPr lang="ru-RU" sz="4000" b="1" dirty="0" smtClean="0">
                <a:solidFill>
                  <a:srgbClr val="FFCC00"/>
                </a:solidFill>
              </a:rPr>
              <a:t>К ЛЕЧЕНИЮ ГИПЕРТОНИЧЕСКИХ КРИЗОВ НА ДОГОСПИТАЛЬНОМ ЭТАПЕ</a:t>
            </a:r>
            <a:r>
              <a:rPr lang="ru-RU" sz="4000" dirty="0" smtClean="0">
                <a:solidFill>
                  <a:srgbClr val="FFCC00"/>
                </a:solidFill>
              </a:rPr>
              <a:t/>
            </a:r>
            <a:br>
              <a:rPr lang="ru-RU" sz="4000" dirty="0" smtClean="0">
                <a:solidFill>
                  <a:srgbClr val="FFCC00"/>
                </a:solidFill>
              </a:rPr>
            </a:br>
            <a:endParaRPr lang="ru-RU" sz="3400" dirty="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420100" cy="1143000"/>
          </a:xfrm>
        </p:spPr>
        <p:txBody>
          <a:bodyPr/>
          <a:lstStyle/>
          <a:p>
            <a:r>
              <a:rPr lang="ru-RU" sz="4000" smtClean="0">
                <a:solidFill>
                  <a:srgbClr val="FFCC00"/>
                </a:solidFill>
              </a:rPr>
              <a:t>Задачи терапии при гипертоническом кризе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0100" cy="4114800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ru-RU" smtClean="0">
                <a:solidFill>
                  <a:schemeClr val="bg1"/>
                </a:solidFill>
              </a:rPr>
              <a:t>Купирование криза</a:t>
            </a:r>
          </a:p>
          <a:p>
            <a:pPr marL="609600" indent="-609600">
              <a:buFontTx/>
              <a:buAutoNum type="arabicParenR"/>
            </a:pPr>
            <a:endParaRPr lang="ru-RU" smtClean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arenR"/>
            </a:pPr>
            <a:r>
              <a:rPr lang="ru-RU" smtClean="0">
                <a:solidFill>
                  <a:schemeClr val="bg1"/>
                </a:solidFill>
              </a:rPr>
              <a:t>Посткризовая стабилизация</a:t>
            </a:r>
          </a:p>
          <a:p>
            <a:pPr marL="609600" indent="-609600">
              <a:buFontTx/>
              <a:buAutoNum type="arabicParenR"/>
            </a:pPr>
            <a:endParaRPr lang="ru-RU" smtClean="0">
              <a:solidFill>
                <a:schemeClr val="bg1"/>
              </a:solidFill>
            </a:endParaRPr>
          </a:p>
          <a:p>
            <a:pPr marL="609600" indent="-609600">
              <a:buFontTx/>
              <a:buAutoNum type="arabicParenR"/>
            </a:pPr>
            <a:r>
              <a:rPr lang="ru-RU" smtClean="0">
                <a:solidFill>
                  <a:schemeClr val="bg1"/>
                </a:solidFill>
              </a:rPr>
              <a:t>Профилактика повторных кризов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30"/>
          <p:cNvSpPr>
            <a:spLocks noChangeAspect="1" noChangeArrowheads="1"/>
          </p:cNvSpPr>
          <p:nvPr/>
        </p:nvSpPr>
        <p:spPr bwMode="auto">
          <a:xfrm>
            <a:off x="1136650" y="1484313"/>
            <a:ext cx="68770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endParaRPr lang="ro-RO"/>
          </a:p>
        </p:txBody>
      </p:sp>
      <p:sp>
        <p:nvSpPr>
          <p:cNvPr id="13315" name="Rectangle 31"/>
          <p:cNvSpPr>
            <a:spLocks noChangeArrowheads="1"/>
          </p:cNvSpPr>
          <p:nvPr/>
        </p:nvSpPr>
        <p:spPr bwMode="auto">
          <a:xfrm>
            <a:off x="3440113" y="908050"/>
            <a:ext cx="3168650" cy="576263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697" tIns="101600" rIns="88697" bIns="44348"/>
          <a:lstStyle/>
          <a:p>
            <a:r>
              <a:rPr lang="ru-RU" b="1">
                <a:solidFill>
                  <a:srgbClr val="FFCC00"/>
                </a:solidFill>
              </a:rPr>
              <a:t>Гипертонический криз</a:t>
            </a:r>
          </a:p>
        </p:txBody>
      </p:sp>
      <p:sp>
        <p:nvSpPr>
          <p:cNvPr id="13316" name="Rectangle 32"/>
          <p:cNvSpPr>
            <a:spLocks noChangeArrowheads="1"/>
          </p:cNvSpPr>
          <p:nvPr/>
        </p:nvSpPr>
        <p:spPr bwMode="auto">
          <a:xfrm>
            <a:off x="2000250" y="2092325"/>
            <a:ext cx="2520950" cy="47307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697" tIns="101600" rIns="88697" bIns="44348"/>
          <a:lstStyle/>
          <a:p>
            <a:r>
              <a:rPr lang="ru-RU" sz="1800" b="1">
                <a:solidFill>
                  <a:srgbClr val="FFCC00"/>
                </a:solidFill>
              </a:rPr>
              <a:t>Не осложненный </a:t>
            </a:r>
          </a:p>
        </p:txBody>
      </p:sp>
      <p:sp>
        <p:nvSpPr>
          <p:cNvPr id="13317" name="Rectangle 33"/>
          <p:cNvSpPr>
            <a:spLocks noChangeArrowheads="1"/>
          </p:cNvSpPr>
          <p:nvPr/>
        </p:nvSpPr>
        <p:spPr bwMode="auto">
          <a:xfrm>
            <a:off x="5564188" y="2027238"/>
            <a:ext cx="2376487" cy="473075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697" tIns="101600" rIns="88697" bIns="44348"/>
          <a:lstStyle/>
          <a:p>
            <a:r>
              <a:rPr lang="ru-RU" sz="1600" b="1">
                <a:solidFill>
                  <a:srgbClr val="FFCC00"/>
                </a:solidFill>
              </a:rPr>
              <a:t>Осложненный </a:t>
            </a:r>
          </a:p>
        </p:txBody>
      </p:sp>
      <p:sp>
        <p:nvSpPr>
          <p:cNvPr id="13318" name="Rectangle 34"/>
          <p:cNvSpPr>
            <a:spLocks noChangeArrowheads="1"/>
          </p:cNvSpPr>
          <p:nvPr/>
        </p:nvSpPr>
        <p:spPr bwMode="auto">
          <a:xfrm>
            <a:off x="2000250" y="2816225"/>
            <a:ext cx="2376488" cy="9652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697" tIns="254000" rIns="88697" bIns="44348"/>
          <a:lstStyle/>
          <a:p>
            <a:pPr>
              <a:lnSpc>
                <a:spcPct val="80000"/>
              </a:lnSpc>
            </a:pPr>
            <a:r>
              <a:rPr lang="ru-RU" sz="1600"/>
              <a:t>Без клинических признаков поражения органов -мишеней</a:t>
            </a:r>
          </a:p>
        </p:txBody>
      </p:sp>
      <p:sp>
        <p:nvSpPr>
          <p:cNvPr id="13319" name="Rectangle 35"/>
          <p:cNvSpPr>
            <a:spLocks noChangeArrowheads="1"/>
          </p:cNvSpPr>
          <p:nvPr/>
        </p:nvSpPr>
        <p:spPr bwMode="auto">
          <a:xfrm>
            <a:off x="5564188" y="2816225"/>
            <a:ext cx="2376487" cy="9652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400" tIns="38100" rIns="25400" bIns="0"/>
          <a:lstStyle/>
          <a:p>
            <a:pPr lvl="1" algn="l">
              <a:lnSpc>
                <a:spcPct val="80000"/>
              </a:lnSpc>
              <a:buFont typeface="Symbol" pitchFamily="18" charset="2"/>
              <a:buChar char="·"/>
            </a:pPr>
            <a:r>
              <a:rPr lang="ru-RU" sz="1600"/>
              <a:t>ОНМК</a:t>
            </a:r>
            <a:endParaRPr lang="en-US" sz="1600"/>
          </a:p>
          <a:p>
            <a:pPr lvl="1" algn="l">
              <a:lnSpc>
                <a:spcPct val="80000"/>
              </a:lnSpc>
              <a:buFont typeface="Symbol" pitchFamily="18" charset="2"/>
              <a:buChar char="·"/>
            </a:pPr>
            <a:r>
              <a:rPr lang="ru-RU" sz="1600"/>
              <a:t>ОКС</a:t>
            </a:r>
          </a:p>
          <a:p>
            <a:pPr lvl="1" algn="l">
              <a:lnSpc>
                <a:spcPct val="80000"/>
              </a:lnSpc>
              <a:buFont typeface="Symbol" pitchFamily="18" charset="2"/>
              <a:buChar char="·"/>
            </a:pPr>
            <a:r>
              <a:rPr lang="ru-RU" sz="1600"/>
              <a:t>Острое нарушение ритма </a:t>
            </a:r>
          </a:p>
          <a:p>
            <a:pPr lvl="1" algn="l">
              <a:lnSpc>
                <a:spcPct val="80000"/>
              </a:lnSpc>
              <a:buFont typeface="Symbol" pitchFamily="18" charset="2"/>
              <a:buChar char="·"/>
            </a:pPr>
            <a:r>
              <a:rPr lang="ru-RU" sz="1600"/>
              <a:t>Эклампсия</a:t>
            </a:r>
            <a:r>
              <a:rPr lang="ru-RU" sz="1200"/>
              <a:t> </a:t>
            </a:r>
            <a:endParaRPr lang="ru-RU"/>
          </a:p>
        </p:txBody>
      </p:sp>
      <p:sp>
        <p:nvSpPr>
          <p:cNvPr id="13320" name="Rectangle 36"/>
          <p:cNvSpPr>
            <a:spLocks noChangeArrowheads="1"/>
          </p:cNvSpPr>
          <p:nvPr/>
        </p:nvSpPr>
        <p:spPr bwMode="auto">
          <a:xfrm>
            <a:off x="2000250" y="3973513"/>
            <a:ext cx="2376488" cy="60166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697" tIns="44348" rIns="88697" bIns="44348"/>
          <a:lstStyle/>
          <a:p>
            <a:r>
              <a:rPr lang="ru-RU" sz="1600"/>
              <a:t>Состояние пациента не вызывает опасений</a:t>
            </a:r>
          </a:p>
        </p:txBody>
      </p:sp>
      <p:sp>
        <p:nvSpPr>
          <p:cNvPr id="13321" name="Rectangle 37"/>
          <p:cNvSpPr>
            <a:spLocks noChangeArrowheads="1"/>
          </p:cNvSpPr>
          <p:nvPr/>
        </p:nvSpPr>
        <p:spPr bwMode="auto">
          <a:xfrm>
            <a:off x="5600700" y="3973513"/>
            <a:ext cx="2376488" cy="6731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697" tIns="44348" rIns="88697" bIns="44348"/>
          <a:lstStyle/>
          <a:p>
            <a:r>
              <a:rPr lang="ru-RU" sz="1600"/>
              <a:t>Состояние пациента вызывает опасения</a:t>
            </a:r>
          </a:p>
        </p:txBody>
      </p:sp>
      <p:sp>
        <p:nvSpPr>
          <p:cNvPr id="13322" name="Rectangle 38"/>
          <p:cNvSpPr>
            <a:spLocks noChangeArrowheads="1"/>
          </p:cNvSpPr>
          <p:nvPr/>
        </p:nvSpPr>
        <p:spPr bwMode="auto">
          <a:xfrm>
            <a:off x="2000250" y="4891088"/>
            <a:ext cx="2376488" cy="595312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697" tIns="101600" rIns="88697" bIns="44348"/>
          <a:lstStyle/>
          <a:p>
            <a:pPr>
              <a:lnSpc>
                <a:spcPct val="80000"/>
              </a:lnSpc>
            </a:pPr>
            <a:r>
              <a:rPr lang="ru-RU" sz="1600" b="1"/>
              <a:t>Лечение  преимущественно пероральными АГП*</a:t>
            </a:r>
          </a:p>
        </p:txBody>
      </p:sp>
      <p:sp>
        <p:nvSpPr>
          <p:cNvPr id="13323" name="Rectangle 39"/>
          <p:cNvSpPr>
            <a:spLocks noChangeArrowheads="1"/>
          </p:cNvSpPr>
          <p:nvPr/>
        </p:nvSpPr>
        <p:spPr bwMode="auto">
          <a:xfrm>
            <a:off x="5600700" y="4852988"/>
            <a:ext cx="2376488" cy="808037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697" tIns="101600" rIns="88697" bIns="44348"/>
          <a:lstStyle/>
          <a:p>
            <a:r>
              <a:rPr lang="ru-RU" sz="1400"/>
              <a:t>Неотложная в/в терапия. </a:t>
            </a:r>
            <a:r>
              <a:rPr lang="ru-RU" sz="1600" b="1"/>
              <a:t>Контролируемое </a:t>
            </a:r>
            <a:r>
              <a:rPr lang="ru-RU" sz="1400" b="1"/>
              <a:t>снижение АД</a:t>
            </a:r>
          </a:p>
        </p:txBody>
      </p:sp>
      <p:sp>
        <p:nvSpPr>
          <p:cNvPr id="13324" name="Rectangle 40"/>
          <p:cNvSpPr>
            <a:spLocks noChangeArrowheads="1"/>
          </p:cNvSpPr>
          <p:nvPr/>
        </p:nvSpPr>
        <p:spPr bwMode="auto">
          <a:xfrm>
            <a:off x="2000250" y="5773738"/>
            <a:ext cx="2376488" cy="608012"/>
          </a:xfrm>
          <a:prstGeom prst="rect">
            <a:avLst/>
          </a:prstGeom>
          <a:noFill/>
          <a:ln w="3175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697" tIns="64800" rIns="88697" bIns="44348"/>
          <a:lstStyle/>
          <a:p>
            <a:r>
              <a:rPr lang="ru-RU" sz="1600"/>
              <a:t>Контроль </a:t>
            </a:r>
          </a:p>
          <a:p>
            <a:r>
              <a:rPr lang="ru-RU" sz="1600"/>
              <a:t>через 6</a:t>
            </a:r>
            <a:r>
              <a:rPr lang="en-US" sz="1600"/>
              <a:t>-</a:t>
            </a:r>
            <a:r>
              <a:rPr lang="ru-RU" sz="1600"/>
              <a:t>24 в ЛПУ</a:t>
            </a:r>
          </a:p>
        </p:txBody>
      </p:sp>
      <p:sp>
        <p:nvSpPr>
          <p:cNvPr id="13325" name="Rectangle 41"/>
          <p:cNvSpPr>
            <a:spLocks noChangeArrowheads="1"/>
          </p:cNvSpPr>
          <p:nvPr/>
        </p:nvSpPr>
        <p:spPr bwMode="auto">
          <a:xfrm>
            <a:off x="5564188" y="5734050"/>
            <a:ext cx="2376487" cy="719138"/>
          </a:xfrm>
          <a:prstGeom prst="rect">
            <a:avLst/>
          </a:prstGeom>
          <a:noFill/>
          <a:ln w="3175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8697" tIns="44348" rIns="88697" bIns="44348"/>
          <a:lstStyle/>
          <a:p>
            <a:pPr>
              <a:lnSpc>
                <a:spcPct val="75000"/>
              </a:lnSpc>
            </a:pPr>
            <a:r>
              <a:rPr lang="ru-RU" sz="1600"/>
              <a:t>Госпитализация в специализированный стационар</a:t>
            </a:r>
          </a:p>
        </p:txBody>
      </p:sp>
      <p:sp>
        <p:nvSpPr>
          <p:cNvPr id="13326" name="Line 42"/>
          <p:cNvSpPr>
            <a:spLocks noChangeShapeType="1"/>
          </p:cNvSpPr>
          <p:nvPr/>
        </p:nvSpPr>
        <p:spPr bwMode="auto">
          <a:xfrm>
            <a:off x="4970463" y="1711325"/>
            <a:ext cx="0" cy="1666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Line 43"/>
          <p:cNvSpPr>
            <a:spLocks noChangeShapeType="1"/>
          </p:cNvSpPr>
          <p:nvPr/>
        </p:nvSpPr>
        <p:spPr bwMode="auto">
          <a:xfrm>
            <a:off x="3187700" y="1870075"/>
            <a:ext cx="35655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8" name="Line 44"/>
          <p:cNvSpPr>
            <a:spLocks noChangeShapeType="1"/>
          </p:cNvSpPr>
          <p:nvPr/>
        </p:nvSpPr>
        <p:spPr bwMode="auto">
          <a:xfrm flipV="1">
            <a:off x="3187700" y="1870075"/>
            <a:ext cx="0" cy="157163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9" name="Line 45"/>
          <p:cNvSpPr>
            <a:spLocks noChangeShapeType="1"/>
          </p:cNvSpPr>
          <p:nvPr/>
        </p:nvSpPr>
        <p:spPr bwMode="auto">
          <a:xfrm flipV="1">
            <a:off x="6753225" y="1870075"/>
            <a:ext cx="0" cy="1492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0" name="Line 46"/>
          <p:cNvSpPr>
            <a:spLocks noChangeShapeType="1"/>
          </p:cNvSpPr>
          <p:nvPr/>
        </p:nvSpPr>
        <p:spPr bwMode="auto">
          <a:xfrm>
            <a:off x="3187700" y="2500313"/>
            <a:ext cx="0" cy="3159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1" name="Line 47"/>
          <p:cNvSpPr>
            <a:spLocks noChangeShapeType="1"/>
          </p:cNvSpPr>
          <p:nvPr/>
        </p:nvSpPr>
        <p:spPr bwMode="auto">
          <a:xfrm>
            <a:off x="6753225" y="2500313"/>
            <a:ext cx="0" cy="3159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2" name="Line 48"/>
          <p:cNvSpPr>
            <a:spLocks noChangeShapeType="1"/>
          </p:cNvSpPr>
          <p:nvPr/>
        </p:nvSpPr>
        <p:spPr bwMode="auto">
          <a:xfrm flipH="1">
            <a:off x="3152775" y="3757613"/>
            <a:ext cx="6350" cy="2159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3" name="Line 49"/>
          <p:cNvSpPr>
            <a:spLocks noChangeShapeType="1"/>
          </p:cNvSpPr>
          <p:nvPr/>
        </p:nvSpPr>
        <p:spPr bwMode="auto">
          <a:xfrm>
            <a:off x="6753225" y="3786188"/>
            <a:ext cx="0" cy="1873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4" name="Line 50"/>
          <p:cNvSpPr>
            <a:spLocks noChangeShapeType="1"/>
          </p:cNvSpPr>
          <p:nvPr/>
        </p:nvSpPr>
        <p:spPr bwMode="auto">
          <a:xfrm>
            <a:off x="3187700" y="4575175"/>
            <a:ext cx="1588" cy="315913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5" name="Line 51"/>
          <p:cNvSpPr>
            <a:spLocks noChangeShapeType="1"/>
          </p:cNvSpPr>
          <p:nvPr/>
        </p:nvSpPr>
        <p:spPr bwMode="auto">
          <a:xfrm>
            <a:off x="6753225" y="4649788"/>
            <a:ext cx="0" cy="1968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6" name="Line 52"/>
          <p:cNvSpPr>
            <a:spLocks noChangeShapeType="1"/>
          </p:cNvSpPr>
          <p:nvPr/>
        </p:nvSpPr>
        <p:spPr bwMode="auto">
          <a:xfrm>
            <a:off x="3152775" y="5486400"/>
            <a:ext cx="0" cy="28733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7" name="Line 53"/>
          <p:cNvSpPr>
            <a:spLocks noChangeShapeType="1"/>
          </p:cNvSpPr>
          <p:nvPr/>
        </p:nvSpPr>
        <p:spPr bwMode="auto">
          <a:xfrm flipV="1">
            <a:off x="6753225" y="5680075"/>
            <a:ext cx="0" cy="5397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8" name="Rectangle 55"/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188913"/>
            <a:ext cx="8420100" cy="792162"/>
          </a:xfrm>
          <a:noFill/>
        </p:spPr>
        <p:txBody>
          <a:bodyPr/>
          <a:lstStyle/>
          <a:p>
            <a:r>
              <a:rPr lang="ru-RU" sz="3200" smtClean="0">
                <a:solidFill>
                  <a:srgbClr val="FFCC00"/>
                </a:solidFill>
              </a:rPr>
              <a:t>Алгоритм лечебных мероприятий при ГК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 sz="quarter"/>
          </p:nvPr>
        </p:nvSpPr>
        <p:spPr>
          <a:xfrm>
            <a:off x="231775" y="214313"/>
            <a:ext cx="9520238" cy="500062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</a:rPr>
              <a:t>Неосложненный гипертонический криз:</a:t>
            </a:r>
          </a:p>
        </p:txBody>
      </p:sp>
      <p:sp>
        <p:nvSpPr>
          <p:cNvPr id="14339" name="Подзаголовок 16"/>
          <p:cNvSpPr>
            <a:spLocks noGrp="1"/>
          </p:cNvSpPr>
          <p:nvPr>
            <p:ph type="subTitle" sz="quarter" idx="1"/>
          </p:nvPr>
        </p:nvSpPr>
        <p:spPr>
          <a:xfrm>
            <a:off x="153988" y="857250"/>
            <a:ext cx="9598025" cy="2071688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ru-RU" sz="1800" smtClean="0"/>
              <a:t> головная боль</a:t>
            </a:r>
          </a:p>
          <a:p>
            <a:pPr algn="l">
              <a:buFontTx/>
              <a:buChar char="•"/>
            </a:pPr>
            <a:r>
              <a:rPr lang="ru-RU" sz="1800" smtClean="0"/>
              <a:t> «мушки», пелена перед глазами</a:t>
            </a:r>
          </a:p>
          <a:p>
            <a:pPr algn="l">
              <a:buFontTx/>
              <a:buChar char="•"/>
            </a:pPr>
            <a:r>
              <a:rPr lang="ru-RU" sz="1800" smtClean="0"/>
              <a:t> онемение языка, губ, кожи лица и рук</a:t>
            </a:r>
          </a:p>
          <a:p>
            <a:pPr algn="l">
              <a:buFontTx/>
              <a:buChar char="•"/>
            </a:pPr>
            <a:r>
              <a:rPr lang="ru-RU" sz="1800" smtClean="0"/>
              <a:t> ощущение «ползания мурашек»</a:t>
            </a:r>
          </a:p>
          <a:p>
            <a:pPr algn="l">
              <a:buFontTx/>
              <a:buChar char="•"/>
            </a:pPr>
            <a:r>
              <a:rPr lang="ru-RU" sz="1800" smtClean="0"/>
              <a:t> кратковременное появление слабости в конечностях</a:t>
            </a:r>
          </a:p>
          <a:p>
            <a:pPr algn="l">
              <a:buFontTx/>
              <a:buChar char="•"/>
            </a:pPr>
            <a:r>
              <a:rPr lang="ru-RU" sz="1800" smtClean="0"/>
              <a:t> двоение в глазах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153988" y="2928938"/>
            <a:ext cx="4025900" cy="12144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ГК с гиперсимпатикотонией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79888" y="2857500"/>
            <a:ext cx="5726112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1400" b="1" dirty="0"/>
              <a:t> </a:t>
            </a:r>
            <a:r>
              <a:rPr lang="ru-RU" sz="1400" dirty="0"/>
              <a:t>внезапное начало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возбуждение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гиперемия и влажность кожи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тахикардия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повышение преимущественно САД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153988" y="4286250"/>
            <a:ext cx="4025900" cy="1143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ГК без повышения симпатической активности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79888" y="4286250"/>
            <a:ext cx="5726112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постепенное начало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сонливость, адинамия, вялость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дезориентированность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бледность, одутловатость лица, отечность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Равномерное повышение САД и ДАД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153988" y="5572125"/>
            <a:ext cx="4025900" cy="128587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Кризы, связанные с внезапным прекращением приёма гипотензивных средств («синдром отмены»)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79888" y="5572125"/>
            <a:ext cx="5726112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дианостируют по данным анамнеза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66938" y="44450"/>
            <a:ext cx="7739062" cy="1143000"/>
          </a:xfrm>
        </p:spPr>
        <p:txBody>
          <a:bodyPr/>
          <a:lstStyle/>
          <a:p>
            <a:r>
              <a:rPr lang="ru-RU" sz="3200" smtClean="0">
                <a:solidFill>
                  <a:srgbClr val="FFCC00"/>
                </a:solidFill>
              </a:rPr>
              <a:t>ОСЛОЖНЕННЫЙ ГИПЕРТОНИЧЕСКИЙ КРИЗ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1850" y="1557338"/>
            <a:ext cx="907415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mtClean="0">
                <a:solidFill>
                  <a:srgbClr val="FF9966"/>
                </a:solidFill>
                <a:cs typeface="Arial" charset="0"/>
              </a:rPr>
              <a:t>Осложненный ГК </a:t>
            </a:r>
          </a:p>
          <a:p>
            <a:pPr marL="0" indent="0">
              <a:buFontTx/>
              <a:buNone/>
            </a:pPr>
            <a:r>
              <a:rPr lang="ru-RU" smtClean="0">
                <a:solidFill>
                  <a:schemeClr val="bg1"/>
                </a:solidFill>
                <a:cs typeface="Arial" charset="0"/>
              </a:rPr>
              <a:t>(критический, жизнеугрожающий)</a:t>
            </a:r>
            <a:r>
              <a:rPr lang="ru-RU" smtClean="0">
                <a:solidFill>
                  <a:schemeClr val="bg1"/>
                </a:solidFill>
              </a:rPr>
              <a:t> сопровождается развитием повреждения органов-мишеней (мозг, сердце, легкие, почки), что требует немедленного снижения АД с применением парентеральных антигипертензивных средств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 sz="quarter"/>
          </p:nvPr>
        </p:nvSpPr>
        <p:spPr>
          <a:xfrm>
            <a:off x="231775" y="214313"/>
            <a:ext cx="9520238" cy="500062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</a:rPr>
              <a:t>Осложненный гипертонический криз: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153988" y="1500188"/>
            <a:ext cx="3792537" cy="12144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Судорожная форма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46525" y="1428750"/>
            <a:ext cx="5959475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ДАД</a:t>
            </a:r>
            <a:r>
              <a:rPr lang="en-US" sz="1400" dirty="0"/>
              <a:t>&gt;</a:t>
            </a:r>
            <a:r>
              <a:rPr lang="ru-RU" sz="1400" dirty="0"/>
              <a:t>140 мм.рт.ст.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сильная пульсирующая распирающая головная боль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психомоторное возбуждение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многократная рвота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</a:t>
            </a:r>
            <a:r>
              <a:rPr lang="ru-RU" sz="1400" dirty="0" err="1"/>
              <a:t>тонико-клонические</a:t>
            </a:r>
            <a:r>
              <a:rPr lang="ru-RU" sz="1400" dirty="0"/>
              <a:t> судороги</a:t>
            </a:r>
          </a:p>
        </p:txBody>
      </p:sp>
      <p:sp>
        <p:nvSpPr>
          <p:cNvPr id="9" name="Пятиугольник 8"/>
          <p:cNvSpPr/>
          <p:nvPr/>
        </p:nvSpPr>
        <p:spPr>
          <a:xfrm>
            <a:off x="153988" y="3071813"/>
            <a:ext cx="3792537" cy="1143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Криз при феохромоцитоме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46525" y="3000375"/>
            <a:ext cx="5959475" cy="1571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внезапное быстрое повышение преимущественно САД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</a:t>
            </a:r>
            <a:r>
              <a:rPr lang="ru-RU" sz="1400" u="sng" dirty="0"/>
              <a:t>бледность кожи</a:t>
            </a:r>
            <a:r>
              <a:rPr lang="ru-RU" sz="1400" dirty="0"/>
              <a:t>, холодный пот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боли в сердце и в надчревной области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тошнота, рвота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пульсирующая головная боль, головокружение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/>
              <a:t> характерно существенное снижение АД при переходе в вертикальное положение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153988" y="4786313"/>
            <a:ext cx="3792537" cy="1143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2060"/>
                </a:solidFill>
              </a:rPr>
              <a:t>Острые компенсаторные артериальные гипертензии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46525" y="4786313"/>
            <a:ext cx="5959475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1400" b="1" dirty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развиваются в ответ на ухудшение мозгового, коронарного,</a:t>
            </a:r>
          </a:p>
          <a:p>
            <a:pPr>
              <a:defRPr/>
            </a:pPr>
            <a:r>
              <a:rPr lang="ru-RU" sz="1400" dirty="0">
                <a:solidFill>
                  <a:srgbClr val="FFFFFF"/>
                </a:solidFill>
              </a:rPr>
              <a:t>  почечного кровотока или гипоксию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rgbClr val="FFFFFF"/>
                </a:solidFill>
              </a:rPr>
              <a:t> неотложные мероприятия должны быть направлены не</a:t>
            </a:r>
          </a:p>
          <a:p>
            <a:pPr>
              <a:defRPr/>
            </a:pPr>
            <a:r>
              <a:rPr lang="ru-RU" sz="1400" dirty="0">
                <a:solidFill>
                  <a:srgbClr val="FFFFFF"/>
                </a:solidFill>
              </a:rPr>
              <a:t>  столько на снижение давление, сколько на </a:t>
            </a:r>
            <a:r>
              <a:rPr lang="ru-RU" sz="1400" dirty="0">
                <a:solidFill>
                  <a:srgbClr val="FFFF00"/>
                </a:solidFill>
              </a:rPr>
              <a:t>устранение</a:t>
            </a:r>
          </a:p>
          <a:p>
            <a:pPr>
              <a:defRPr/>
            </a:pPr>
            <a:r>
              <a:rPr lang="ru-RU" sz="1400" dirty="0">
                <a:solidFill>
                  <a:srgbClr val="FFFF00"/>
                </a:solidFill>
              </a:rPr>
              <a:t>  причины</a:t>
            </a:r>
            <a:r>
              <a:rPr lang="ru-RU" sz="1400" dirty="0">
                <a:solidFill>
                  <a:srgbClr val="FFFFFF"/>
                </a:solidFill>
              </a:rPr>
              <a:t> его острого повышения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6288" y="242888"/>
            <a:ext cx="9129712" cy="882650"/>
          </a:xfrm>
        </p:spPr>
        <p:txBody>
          <a:bodyPr/>
          <a:lstStyle/>
          <a:p>
            <a:r>
              <a:rPr lang="ru-RU" sz="3600" smtClean="0">
                <a:solidFill>
                  <a:srgbClr val="FFCC00"/>
                </a:solidFill>
                <a:latin typeface="Comic Sans MS" pitchFamily="66" charset="0"/>
              </a:rPr>
              <a:t>К осложненным гипертоническим кризам относятся</a:t>
            </a:r>
            <a:r>
              <a:rPr lang="ru-RU" sz="3600" smtClean="0">
                <a:solidFill>
                  <a:srgbClr val="FFFF00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0213"/>
            <a:ext cx="8420100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smtClean="0">
                <a:solidFill>
                  <a:schemeClr val="bg1"/>
                </a:solidFill>
                <a:cs typeface="Arial" charset="0"/>
              </a:rPr>
              <a:t>Острая гипертоническая энцефалопатия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smtClean="0">
                <a:solidFill>
                  <a:schemeClr val="bg1"/>
                </a:solidFill>
                <a:cs typeface="Arial" charset="0"/>
              </a:rPr>
              <a:t>ТИА/Инсульт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smtClean="0">
                <a:solidFill>
                  <a:schemeClr val="bg1"/>
                </a:solidFill>
                <a:cs typeface="Arial" charset="0"/>
              </a:rPr>
              <a:t>Отек легких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smtClean="0">
                <a:solidFill>
                  <a:schemeClr val="bg1"/>
                </a:solidFill>
                <a:cs typeface="Arial" charset="0"/>
              </a:rPr>
              <a:t>ОКС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smtClean="0">
                <a:solidFill>
                  <a:schemeClr val="bg1"/>
                </a:solidFill>
                <a:cs typeface="Arial" charset="0"/>
              </a:rPr>
              <a:t>Острая почечная недостаточность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smtClean="0">
                <a:solidFill>
                  <a:schemeClr val="bg1"/>
                </a:solidFill>
                <a:cs typeface="Arial" charset="0"/>
              </a:rPr>
              <a:t>Расслаивающая аневризма аорты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smtClean="0">
                <a:solidFill>
                  <a:schemeClr val="bg1"/>
                </a:solidFill>
              </a:rPr>
              <a:t>Тяжелое артериальное кровотечение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smtClean="0">
                <a:solidFill>
                  <a:schemeClr val="bg1"/>
                </a:solidFill>
              </a:rPr>
              <a:t>Пре/эклампсия</a:t>
            </a:r>
          </a:p>
          <a:p>
            <a:pPr marL="609600" indent="-609600">
              <a:lnSpc>
                <a:spcPct val="80000"/>
              </a:lnSpc>
              <a:buFontTx/>
              <a:buChar char="-"/>
            </a:pPr>
            <a:endParaRPr lang="ru-RU" sz="2000" smtClean="0">
              <a:solidFill>
                <a:schemeClr val="bg1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217988" y="5949950"/>
            <a:ext cx="56880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ru-RU" sz="1600"/>
              <a:t>European Society of Hypertension Scientific Newsletter:</a:t>
            </a:r>
          </a:p>
          <a:p>
            <a:pPr algn="l"/>
            <a:r>
              <a:rPr lang="ru-RU" sz="1600"/>
              <a:t>Update on Hypertension Management 2006; 7: No. 28</a:t>
            </a:r>
          </a:p>
        </p:txBody>
      </p:sp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27025" y="228600"/>
            <a:ext cx="9251950" cy="557213"/>
          </a:xfrm>
        </p:spPr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Тактика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55575" y="1000125"/>
            <a:ext cx="9518650" cy="5643563"/>
          </a:xfrm>
        </p:spPr>
        <p:txBody>
          <a:bodyPr/>
          <a:lstStyle/>
          <a:p>
            <a:r>
              <a:rPr lang="ru-RU" sz="2000" i="1" smtClean="0">
                <a:solidFill>
                  <a:schemeClr val="bg1"/>
                </a:solidFill>
                <a:latin typeface="Bookman Old Style" pitchFamily="18" charset="0"/>
              </a:rPr>
              <a:t>Для принятия правильного тактического решения на догоспитальном этапе, в первую очередь нужно оценить наличие прямой угрозы для жизни</a:t>
            </a:r>
          </a:p>
          <a:p>
            <a:r>
              <a:rPr lang="ru-RU" sz="2000" i="1" smtClean="0">
                <a:solidFill>
                  <a:schemeClr val="bg1"/>
                </a:solidFill>
                <a:latin typeface="Bookman Old Style" pitchFamily="18" charset="0"/>
              </a:rPr>
              <a:t>Снижать артериальное давление не только эффективно, но и безопасно</a:t>
            </a:r>
          </a:p>
          <a:p>
            <a:r>
              <a:rPr lang="ru-RU" sz="2000" i="1" smtClean="0">
                <a:solidFill>
                  <a:schemeClr val="bg1"/>
                </a:solidFill>
                <a:latin typeface="Bookman Old Style" pitchFamily="18" charset="0"/>
              </a:rPr>
              <a:t>Наметить величину, до которой следует снизить артериальное давление и (что не менее важно!) время, за которое это следует сделать</a:t>
            </a:r>
          </a:p>
          <a:p>
            <a:r>
              <a:rPr lang="ru-RU" sz="2000" i="1" smtClean="0">
                <a:solidFill>
                  <a:schemeClr val="bg1"/>
                </a:solidFill>
                <a:latin typeface="Bookman Old Style" pitchFamily="18" charset="0"/>
              </a:rPr>
              <a:t>Выбрать основные и вспомогательные средства для гипотензивной терапии и способы их применения </a:t>
            </a:r>
          </a:p>
          <a:p>
            <a:r>
              <a:rPr lang="ru-RU" sz="2000" i="1" smtClean="0">
                <a:solidFill>
                  <a:schemeClr val="bg1"/>
                </a:solidFill>
                <a:latin typeface="Bookman Old Style" pitchFamily="18" charset="0"/>
              </a:rPr>
              <a:t>Основное правило оказания медицинской помощи больным с острой артериальной гипертензией заключается в том, что в большинстве случаев быстрое и значительное снижение артериального давления более опасно, чем его повышение.</a:t>
            </a:r>
          </a:p>
          <a:p>
            <a:r>
              <a:rPr lang="ru-RU" sz="2000" i="1" smtClean="0">
                <a:solidFill>
                  <a:srgbClr val="FF0000"/>
                </a:solidFill>
                <a:latin typeface="Bookman Old Style" pitchFamily="18" charset="0"/>
              </a:rPr>
              <a:t>АД снижают на 20-25% от исходного !!!</a:t>
            </a:r>
          </a:p>
          <a:p>
            <a:endParaRPr lang="ru-RU" sz="2000" i="1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28600"/>
            <a:ext cx="9712325" cy="1471613"/>
          </a:xfrm>
        </p:spPr>
        <p:txBody>
          <a:bodyPr/>
          <a:lstStyle/>
          <a:p>
            <a:r>
              <a:rPr lang="ru-RU" sz="2800" smtClean="0">
                <a:solidFill>
                  <a:srgbClr val="FFFF00"/>
                </a:solidFill>
              </a:rPr>
              <a:t>Если позволяет состояние пациента, в дополнение к традиционному сбору анамнеза необходимо получить ответы на следующие вопросы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53988" y="1628775"/>
            <a:ext cx="9598025" cy="5014913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Сколько лет пациент страдает АГ?</a:t>
            </a:r>
          </a:p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Какие привычные, «рабочие» цифры АД?</a:t>
            </a:r>
          </a:p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Какие препараты и в каких дозировках пациент применяет постоянно для лечения АГ?</a:t>
            </a:r>
          </a:p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Как часто и до каких максимальных значений повышается АД?</a:t>
            </a:r>
          </a:p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Какие препараты помогают в таких случаях?</a:t>
            </a:r>
          </a:p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Как часто приходится вызывать СП при повышениях АД?</a:t>
            </a:r>
          </a:p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Отличается ли сегодняшнее ухудшение состояния от тех, что были раньше?(если да – то чем?)</a:t>
            </a:r>
          </a:p>
          <a:p>
            <a:pPr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Какие лекарственные препараты пациент успел принять до СМП</a:t>
            </a:r>
            <a:r>
              <a:rPr lang="ru-RU" sz="2400" dirty="0" smtClean="0">
                <a:solidFill>
                  <a:schemeClr val="tx1">
                    <a:lumMod val="95000"/>
                  </a:schemeClr>
                </a:solidFill>
              </a:rPr>
              <a:t>? 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8588" y="0"/>
            <a:ext cx="9777412" cy="114300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 </a:t>
            </a:r>
            <a:r>
              <a:rPr lang="ru-RU" sz="2800" b="1" smtClean="0">
                <a:solidFill>
                  <a:srgbClr val="FFCC00"/>
                </a:solidFill>
              </a:rPr>
              <a:t>СКОРОСТЬ СНИЖЕНИЯ АД ПРИ ОСЛОЖНЕННОМ ГИПЕРТОНИЧЕСКОМ КРИЗЕ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57338"/>
            <a:ext cx="9705975" cy="4464050"/>
          </a:xfrm>
        </p:spPr>
        <p:txBody>
          <a:bodyPr/>
          <a:lstStyle/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Используют препараты, гипотензивным эффектом которым можно управлять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 Применяют внутривенный путь введения лекарственных средств с возможностью изменения скорости </a:t>
            </a:r>
            <a:r>
              <a:rPr lang="ru-RU" sz="2000" dirty="0" err="1" smtClean="0">
                <a:solidFill>
                  <a:schemeClr val="bg1"/>
                </a:solidFill>
              </a:rPr>
              <a:t>инфузии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В течение 30  минут   снижение АД на 15 – 25% от исходного уровня.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Резкое снижение АД до нормальных значений  может привести к </a:t>
            </a:r>
            <a:r>
              <a:rPr lang="ru-RU" sz="2000" dirty="0" err="1" smtClean="0">
                <a:solidFill>
                  <a:schemeClr val="bg1"/>
                </a:solidFill>
              </a:rPr>
              <a:t>гипоперфузии</a:t>
            </a:r>
            <a:r>
              <a:rPr lang="ru-RU" sz="2000" dirty="0" smtClean="0">
                <a:solidFill>
                  <a:schemeClr val="bg1"/>
                </a:solidFill>
              </a:rPr>
              <a:t>, ишемии  и некрозу! </a:t>
            </a:r>
          </a:p>
          <a:p>
            <a:pPr marL="1257300" lvl="3" indent="0">
              <a:spcBef>
                <a:spcPts val="0"/>
              </a:spcBef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Наиболее быстрое   снижение АД необходимо при: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 *Расслаивающей аневризме аорты на 25% за 5-10 минут – 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САД </a:t>
            </a:r>
            <a:r>
              <a:rPr lang="ru-RU" sz="2000" dirty="0" smtClean="0">
                <a:solidFill>
                  <a:schemeClr val="bg1"/>
                </a:solidFill>
                <a:cs typeface="Arial" charset="0"/>
              </a:rPr>
              <a:t>≤</a:t>
            </a:r>
            <a:r>
              <a:rPr lang="ru-RU" sz="2000" dirty="0" smtClean="0">
                <a:solidFill>
                  <a:schemeClr val="bg1"/>
                </a:solidFill>
              </a:rPr>
              <a:t>  100 мм </a:t>
            </a:r>
            <a:r>
              <a:rPr lang="ru-RU" sz="2000" dirty="0" err="1" smtClean="0">
                <a:solidFill>
                  <a:schemeClr val="bg1"/>
                </a:solidFill>
              </a:rPr>
              <a:t>рт</a:t>
            </a:r>
            <a:r>
              <a:rPr lang="ru-RU" sz="2000" dirty="0" smtClean="0">
                <a:solidFill>
                  <a:schemeClr val="bg1"/>
                </a:solidFill>
              </a:rPr>
              <a:t>. ст. </a:t>
            </a: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 *Отеке легких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систолическое АД снижают до 100-110 </a:t>
            </a:r>
            <a:r>
              <a:rPr lang="ru-RU" sz="2000" dirty="0" err="1" smtClean="0">
                <a:solidFill>
                  <a:schemeClr val="bg1"/>
                </a:solidFill>
              </a:rPr>
              <a:t>мм.рт.ст</a:t>
            </a:r>
            <a:r>
              <a:rPr lang="ru-RU" sz="2000" dirty="0" smtClean="0">
                <a:solidFill>
                  <a:schemeClr val="bg1"/>
                </a:solidFill>
              </a:rPr>
              <a:t>. за 10-15 мин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4"/>
          <p:cNvSpPr>
            <a:spLocks noGrp="1"/>
          </p:cNvSpPr>
          <p:nvPr>
            <p:ph type="title"/>
          </p:nvPr>
        </p:nvSpPr>
        <p:spPr>
          <a:xfrm>
            <a:off x="327025" y="228600"/>
            <a:ext cx="9251950" cy="557213"/>
          </a:xfrm>
        </p:spPr>
        <p:txBody>
          <a:bodyPr/>
          <a:lstStyle/>
          <a:p>
            <a:r>
              <a:rPr lang="ru-RU" sz="3600" smtClean="0">
                <a:solidFill>
                  <a:srgbClr val="FFFF00"/>
                </a:solidFill>
              </a:rPr>
              <a:t>Необходимо помнить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04850" y="1916113"/>
            <a:ext cx="84201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smtClean="0">
                <a:solidFill>
                  <a:schemeClr val="bg1"/>
                </a:solidFill>
              </a:rPr>
              <a:t>Контроль АД (с записью в карте вызова)</a:t>
            </a:r>
          </a:p>
          <a:p>
            <a:pPr lvl="1"/>
            <a:r>
              <a:rPr lang="ru-RU" sz="2400" b="1" smtClean="0">
                <a:solidFill>
                  <a:schemeClr val="bg1"/>
                </a:solidFill>
              </a:rPr>
              <a:t>При применении таблетированных гипотензивных препаратов – через 20-25 мин.</a:t>
            </a:r>
          </a:p>
          <a:p>
            <a:pPr lvl="1"/>
            <a:r>
              <a:rPr lang="ru-RU" sz="2400" b="1" smtClean="0">
                <a:solidFill>
                  <a:schemeClr val="bg1"/>
                </a:solidFill>
              </a:rPr>
              <a:t>При применении парентеральных препаратов – через 10-15 минут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FFCC00"/>
                </a:solidFill>
              </a:rPr>
              <a:t>Гипертонический криз </a:t>
            </a:r>
            <a:br>
              <a:rPr lang="ru-RU" sz="4000" smtClean="0">
                <a:solidFill>
                  <a:srgbClr val="FFCC00"/>
                </a:solidFill>
              </a:rPr>
            </a:br>
            <a:endParaRPr lang="ru-RU" sz="4000" smtClean="0">
              <a:solidFill>
                <a:srgbClr val="FFCC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628775"/>
            <a:ext cx="8420100" cy="4467225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Остро возникшее выраженное повышение АД, сопровождающееся  клиническими симптомами  и требующее немедленного </a:t>
            </a:r>
            <a:r>
              <a:rPr lang="ru-RU" smtClean="0">
                <a:solidFill>
                  <a:srgbClr val="FFCC00"/>
                </a:solidFill>
              </a:rPr>
              <a:t>контролируемого </a:t>
            </a:r>
            <a:r>
              <a:rPr lang="ru-RU" smtClean="0">
                <a:solidFill>
                  <a:schemeClr val="bg1"/>
                </a:solidFill>
              </a:rPr>
              <a:t>его снижения с целью предупреждения или ограничения поражения  органов-мишеней</a:t>
            </a:r>
          </a:p>
          <a:p>
            <a:endParaRPr lang="ru-RU" smtClean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800" smtClean="0">
                <a:solidFill>
                  <a:schemeClr val="bg1"/>
                </a:solidFill>
              </a:rPr>
              <a:t>						</a:t>
            </a:r>
            <a:r>
              <a:rPr lang="en-US" sz="1800" smtClean="0">
                <a:solidFill>
                  <a:schemeClr val="bg1"/>
                </a:solidFill>
              </a:rPr>
              <a:t>JNC VI, 1997. JNC VII 2003</a:t>
            </a:r>
            <a:endParaRPr lang="ru-RU" sz="1800" smtClean="0">
              <a:solidFill>
                <a:schemeClr val="bg1"/>
              </a:solidFill>
            </a:endParaRPr>
          </a:p>
          <a:p>
            <a:endParaRPr lang="ru-RU" sz="1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49313" y="0"/>
            <a:ext cx="8420100" cy="1143000"/>
          </a:xfrm>
        </p:spPr>
        <p:txBody>
          <a:bodyPr/>
          <a:lstStyle/>
          <a:p>
            <a:r>
              <a:rPr lang="ru-RU" sz="3200" smtClean="0">
                <a:solidFill>
                  <a:srgbClr val="FFCC00"/>
                </a:solidFill>
              </a:rPr>
              <a:t>Требования к оптимальному антигипертензивному препарату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8588" y="1557338"/>
            <a:ext cx="9577387" cy="4179887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	Для </a:t>
            </a:r>
            <a:r>
              <a:rPr lang="ru-RU" sz="2800" b="1" smtClean="0">
                <a:solidFill>
                  <a:schemeClr val="bg1"/>
                </a:solidFill>
              </a:rPr>
              <a:t>эффективного и безопасного</a:t>
            </a:r>
            <a:r>
              <a:rPr lang="ru-RU" sz="2800" smtClean="0">
                <a:solidFill>
                  <a:schemeClr val="bg1"/>
                </a:solidFill>
              </a:rPr>
              <a:t> купирования ГК, препарат должен обладать следующими свойствами:</a:t>
            </a:r>
          </a:p>
          <a:p>
            <a:pPr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1. </a:t>
            </a:r>
            <a:r>
              <a:rPr lang="ru-RU" sz="2400" b="1" smtClean="0">
                <a:solidFill>
                  <a:schemeClr val="bg1"/>
                </a:solidFill>
              </a:rPr>
              <a:t>действовать  на </a:t>
            </a:r>
            <a:r>
              <a:rPr lang="ru-RU" sz="2400" b="1" smtClean="0">
                <a:solidFill>
                  <a:srgbClr val="FFCC00"/>
                </a:solidFill>
              </a:rPr>
              <a:t>разные</a:t>
            </a:r>
            <a:r>
              <a:rPr lang="ru-RU" sz="2400" b="1" smtClean="0">
                <a:solidFill>
                  <a:schemeClr val="bg1"/>
                </a:solidFill>
              </a:rPr>
              <a:t> патогенетические </a:t>
            </a:r>
            <a:r>
              <a:rPr lang="ru-RU" sz="2400" b="1" smtClean="0">
                <a:solidFill>
                  <a:srgbClr val="FFCC00"/>
                </a:solidFill>
              </a:rPr>
              <a:t>механизмы</a:t>
            </a:r>
            <a:r>
              <a:rPr lang="ru-RU" sz="2400" b="1" smtClean="0">
                <a:solidFill>
                  <a:schemeClr val="bg1"/>
                </a:solidFill>
              </a:rPr>
              <a:t> развития криза</a:t>
            </a:r>
          </a:p>
          <a:p>
            <a:pPr>
              <a:buFontTx/>
              <a:buNone/>
            </a:pPr>
            <a:r>
              <a:rPr lang="ru-RU" sz="2400" b="1" smtClean="0">
                <a:solidFill>
                  <a:schemeClr val="bg1"/>
                </a:solidFill>
              </a:rPr>
              <a:t>2. нейтрализовать рефлекторную тахикардию возникающую в ответ  на снижение уровня АД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chemeClr val="bg1"/>
                </a:solidFill>
              </a:rPr>
              <a:t>3. </a:t>
            </a:r>
            <a:r>
              <a:rPr lang="ru-RU" sz="2400" b="1" smtClean="0">
                <a:solidFill>
                  <a:schemeClr val="bg1"/>
                </a:solidFill>
              </a:rPr>
              <a:t>иметь контролируемый и длительный антигипертензивный эффект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chemeClr val="bg1"/>
                </a:solidFill>
              </a:rPr>
              <a:t>4</a:t>
            </a:r>
            <a:r>
              <a:rPr lang="ru-RU" sz="2400" b="1" smtClean="0">
                <a:solidFill>
                  <a:schemeClr val="bg1"/>
                </a:solidFill>
              </a:rPr>
              <a:t>. обладать безопасностью действия!! </a:t>
            </a:r>
          </a:p>
          <a:p>
            <a:pPr>
              <a:buFontTx/>
              <a:buNone/>
            </a:pPr>
            <a:endParaRPr lang="ru-RU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288" y="801688"/>
            <a:ext cx="8497887" cy="375443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3000" kern="0" dirty="0">
                <a:solidFill>
                  <a:srgbClr val="FFFFFF"/>
                </a:solidFill>
                <a:latin typeface="Comic Sans MS" pitchFamily="66" charset="0"/>
              </a:rPr>
              <a:t>Купирование </a:t>
            </a:r>
            <a:r>
              <a:rPr lang="ru-RU" sz="3000" kern="0" dirty="0">
                <a:solidFill>
                  <a:srgbClr val="FFCC00"/>
                </a:solidFill>
                <a:latin typeface="Comic Sans MS" pitchFamily="66" charset="0"/>
              </a:rPr>
              <a:t>гипертонического криза требует дифференцированного подхода</a:t>
            </a:r>
            <a:r>
              <a:rPr lang="ru-RU" sz="3000" kern="0" dirty="0">
                <a:solidFill>
                  <a:srgbClr val="FFFFFF"/>
                </a:solidFill>
                <a:latin typeface="Comic Sans MS" pitchFamily="66" charset="0"/>
              </a:rPr>
              <a:t> к тактическим приемам по выведению пациентов из этого состояния, учитывая всю неоднородность клинических проявлений и наличие различных патогенетических проявлений и вариантов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sz="2800" kern="0" dirty="0">
                <a:solidFill>
                  <a:srgbClr val="000000"/>
                </a:solidFill>
                <a:latin typeface="Arial"/>
              </a:rPr>
            </a:br>
            <a:endParaRPr lang="ru-RU" sz="2800" dirty="0"/>
          </a:p>
        </p:txBody>
      </p:sp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84350" y="0"/>
            <a:ext cx="8121650" cy="1143000"/>
          </a:xfrm>
        </p:spPr>
        <p:txBody>
          <a:bodyPr lIns="85139" tIns="42570" rIns="85139" bIns="42570" anchor="t"/>
          <a:lstStyle/>
          <a:p>
            <a:r>
              <a:rPr lang="ru-RU" sz="2400" smtClean="0">
                <a:solidFill>
                  <a:srgbClr val="FFCC00"/>
                </a:solidFill>
              </a:rPr>
              <a:t>ТЕРАПИЯ НЕОСЛОЖНЕННЫХ ГИПЕРТОНИЧЕСКИХ КРИЗОВ</a:t>
            </a:r>
          </a:p>
        </p:txBody>
      </p:sp>
      <p:graphicFrame>
        <p:nvGraphicFramePr>
          <p:cNvPr id="236572" name="Group 28"/>
          <p:cNvGraphicFramePr>
            <a:graphicFrameLocks noGrp="1"/>
          </p:cNvGraphicFramePr>
          <p:nvPr/>
        </p:nvGraphicFramePr>
        <p:xfrm>
          <a:off x="200025" y="900113"/>
          <a:ext cx="9448800" cy="5699125"/>
        </p:xfrm>
        <a:graphic>
          <a:graphicData uri="http://schemas.openxmlformats.org/drawingml/2006/table">
            <a:tbl>
              <a:tblPr/>
              <a:tblGrid>
                <a:gridCol w="3355975"/>
                <a:gridCol w="2816225"/>
                <a:gridCol w="3276600"/>
              </a:tblGrid>
              <a:tr h="6683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Препараты</a:t>
                      </a: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Дозы</a:t>
                      </a: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Начало действия</a:t>
                      </a: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Каптоприл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(ингибитор АПФ)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12,5 –25 мг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 – 60 мин (внутрь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 – 30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мин (под язык)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16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Моксонидин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агонист имидазолиновых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I1-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рецепторов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0,4 мг</a:t>
                      </a: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15-30 мин (под язык)</a:t>
                      </a: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09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Нифедипин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(блокатор кальциевых каналов)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10мг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(Беременнные)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30  и более мин (внутрь)</a:t>
                      </a: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1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При недостаточном эффекте в/в АГП</a:t>
                      </a:r>
                    </a:p>
                  </a:txBody>
                  <a:tcPr marL="98980" marR="98980" marT="40269" marB="4026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603" name="Straight Connector 4"/>
          <p:cNvCxnSpPr>
            <a:cxnSpLocks noChangeShapeType="1"/>
          </p:cNvCxnSpPr>
          <p:nvPr/>
        </p:nvCxnSpPr>
        <p:spPr bwMode="auto">
          <a:xfrm>
            <a:off x="9690100" y="62230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505950" cy="1079500"/>
          </a:xfrm>
        </p:spPr>
        <p:txBody>
          <a:bodyPr/>
          <a:lstStyle/>
          <a:p>
            <a:r>
              <a:rPr lang="ru-RU" sz="4000" smtClean="0">
                <a:solidFill>
                  <a:srgbClr val="FFCC00"/>
                </a:solidFill>
                <a:latin typeface="Comic Sans MS" pitchFamily="66" charset="0"/>
              </a:rPr>
              <a:t>Место нитратов в лечение гипертонических кризов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36650" y="2852738"/>
            <a:ext cx="8420100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30000"/>
              </a:lnSpc>
              <a:buClr>
                <a:srgbClr val="FFFF00"/>
              </a:buClr>
              <a:buSzPct val="165000"/>
              <a:buFont typeface="Wingdings" pitchFamily="2" charset="2"/>
              <a:buChar char="§"/>
            </a:pPr>
            <a:r>
              <a:rPr lang="ru-RU" sz="3600"/>
              <a:t> При инфаркте миокарда</a:t>
            </a:r>
          </a:p>
          <a:p>
            <a:pPr algn="l" eaLnBrk="1" hangingPunct="1">
              <a:lnSpc>
                <a:spcPct val="130000"/>
              </a:lnSpc>
              <a:buClr>
                <a:srgbClr val="FFFF00"/>
              </a:buClr>
              <a:buSzPct val="165000"/>
              <a:buFont typeface="Wingdings" pitchFamily="2" charset="2"/>
              <a:buChar char="§"/>
            </a:pPr>
            <a:r>
              <a:rPr lang="ru-RU" sz="3600"/>
              <a:t> Нестабильной стенокардии</a:t>
            </a:r>
          </a:p>
          <a:p>
            <a:pPr algn="l" eaLnBrk="1" hangingPunct="1">
              <a:lnSpc>
                <a:spcPct val="130000"/>
              </a:lnSpc>
              <a:buClr>
                <a:srgbClr val="FFFF00"/>
              </a:buClr>
              <a:buSzPct val="165000"/>
              <a:buFont typeface="Wingdings" pitchFamily="2" charset="2"/>
              <a:buChar char="§"/>
            </a:pPr>
            <a:r>
              <a:rPr lang="ru-RU" sz="3600"/>
              <a:t> Левожелудочковой недостаточности </a:t>
            </a:r>
          </a:p>
        </p:txBody>
      </p:sp>
    </p:spTree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 bwMode="auto">
          <a:xfrm>
            <a:off x="3368675" y="2565400"/>
            <a:ext cx="3168650" cy="647700"/>
          </a:xfrm>
          <a:prstGeom prst="ellipse">
            <a:avLst/>
          </a:prstGeom>
          <a:solidFill>
            <a:srgbClr val="66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454275" y="1311275"/>
            <a:ext cx="4964113" cy="4619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ru-RU" sz="2400" b="1">
                <a:solidFill>
                  <a:schemeClr val="tx1"/>
                </a:solidFill>
              </a:rPr>
              <a:t>Симптомы задержки жидкости 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733800" y="2636838"/>
            <a:ext cx="232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ru-RU" sz="2400">
                <a:solidFill>
                  <a:schemeClr val="tx1"/>
                </a:solidFill>
              </a:rPr>
              <a:t>В</a:t>
            </a:r>
            <a:r>
              <a:rPr lang="en-US" sz="2400">
                <a:solidFill>
                  <a:schemeClr val="tx1"/>
                </a:solidFill>
              </a:rPr>
              <a:t>/</a:t>
            </a:r>
            <a:r>
              <a:rPr lang="ru-RU" sz="2400">
                <a:solidFill>
                  <a:schemeClr val="tx1"/>
                </a:solidFill>
              </a:rPr>
              <a:t>в Фуросемид</a:t>
            </a: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4953000" y="1844675"/>
            <a:ext cx="0" cy="7207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1287463" y="3933825"/>
            <a:ext cx="7119937" cy="2143125"/>
          </a:xfrm>
          <a:prstGeom prst="rect">
            <a:avLst/>
          </a:prstGeom>
          <a:noFill/>
          <a:ln w="38100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/>
              <a:t> в</a:t>
            </a:r>
            <a:r>
              <a:rPr lang="en-US"/>
              <a:t>/</a:t>
            </a:r>
            <a:r>
              <a:rPr lang="ru-RU"/>
              <a:t>в 40-100 мг (0,5-1 мг</a:t>
            </a:r>
            <a:r>
              <a:rPr lang="en-US"/>
              <a:t>/</a:t>
            </a:r>
            <a:r>
              <a:rPr lang="ru-RU"/>
              <a:t>кг) или инфузия 5-40 мг</a:t>
            </a:r>
            <a:r>
              <a:rPr lang="en-US"/>
              <a:t>/</a:t>
            </a:r>
            <a:r>
              <a:rPr lang="ru-RU"/>
              <a:t>ч</a:t>
            </a:r>
          </a:p>
          <a:p>
            <a:pPr>
              <a:buFontTx/>
              <a:buChar char="•"/>
            </a:pPr>
            <a:endParaRPr lang="ru-RU" sz="800"/>
          </a:p>
          <a:p>
            <a:pPr>
              <a:buFontTx/>
              <a:buChar char="•"/>
            </a:pPr>
            <a:r>
              <a:rPr lang="ru-RU"/>
              <a:t> в дозе </a:t>
            </a:r>
            <a:r>
              <a:rPr lang="en-US"/>
              <a:t>&gt;</a:t>
            </a:r>
            <a:r>
              <a:rPr lang="ru-RU"/>
              <a:t>1 мг</a:t>
            </a:r>
            <a:r>
              <a:rPr lang="en-US"/>
              <a:t>/</a:t>
            </a:r>
            <a:r>
              <a:rPr lang="ru-RU"/>
              <a:t>кг есть риск рефлекторной вазоконстрикции</a:t>
            </a:r>
          </a:p>
          <a:p>
            <a:pPr>
              <a:buFontTx/>
              <a:buChar char="•"/>
            </a:pPr>
            <a:endParaRPr lang="ru-RU" sz="800"/>
          </a:p>
          <a:p>
            <a:pPr>
              <a:buFontTx/>
              <a:buChar char="•"/>
            </a:pPr>
            <a:r>
              <a:rPr lang="ru-RU"/>
              <a:t> при декомпенсации </a:t>
            </a:r>
            <a:r>
              <a:rPr lang="en-US"/>
              <a:t>de</a:t>
            </a:r>
            <a:r>
              <a:rPr lang="ru-RU"/>
              <a:t> </a:t>
            </a:r>
            <a:r>
              <a:rPr lang="en-US"/>
              <a:t>novo </a:t>
            </a:r>
            <a:r>
              <a:rPr lang="ru-RU"/>
              <a:t>– низкие начальные дозы</a:t>
            </a:r>
          </a:p>
          <a:p>
            <a:pPr>
              <a:buFontTx/>
              <a:buChar char="•"/>
            </a:pPr>
            <a:endParaRPr lang="ru-RU" sz="800"/>
          </a:p>
          <a:p>
            <a:pPr>
              <a:buFontTx/>
              <a:buChar char="•"/>
            </a:pPr>
            <a:r>
              <a:rPr lang="ru-RU"/>
              <a:t> повторное введение и доза в зависимости от ответа</a:t>
            </a:r>
          </a:p>
          <a:p>
            <a:pPr>
              <a:buFontTx/>
              <a:buChar char="•"/>
            </a:pPr>
            <a:endParaRPr lang="ru-RU" sz="800"/>
          </a:p>
          <a:p>
            <a:pPr>
              <a:buFontTx/>
              <a:buChar char="•"/>
            </a:pPr>
            <a:r>
              <a:rPr lang="ru-RU"/>
              <a:t> </a:t>
            </a: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71438" y="44450"/>
            <a:ext cx="9705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ru-RU" sz="3200">
                <a:solidFill>
                  <a:srgbClr val="FFCC00"/>
                </a:solidFill>
              </a:rPr>
              <a:t>Острая сердечная недостаточность при гипертонии</a:t>
            </a:r>
            <a:r>
              <a:rPr lang="ru-RU" sz="280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4854575" y="3284538"/>
            <a:ext cx="0" cy="7207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8543925" y="6569075"/>
            <a:ext cx="1200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1000"/>
              <a:t>www.escardio.org</a:t>
            </a:r>
            <a:endParaRPr lang="ru-RU" sz="100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420100" cy="1143000"/>
          </a:xfrm>
        </p:spPr>
        <p:txBody>
          <a:bodyPr/>
          <a:lstStyle/>
          <a:p>
            <a:r>
              <a:rPr lang="ru-RU" sz="4000" smtClean="0">
                <a:solidFill>
                  <a:srgbClr val="FFCC00"/>
                </a:solidFill>
              </a:rPr>
              <a:t>Урапидил (Эбрантил)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3075" y="981075"/>
            <a:ext cx="9432925" cy="532765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C000"/>
              </a:buClr>
              <a:buSzPct val="160000"/>
              <a:buFont typeface="Wingdings" pitchFamily="2" charset="2"/>
              <a:buChar char="§"/>
            </a:pPr>
            <a:r>
              <a:rPr lang="ru-RU" smtClean="0">
                <a:solidFill>
                  <a:schemeClr val="bg1"/>
                </a:solidFill>
              </a:rPr>
              <a:t> К числу таких эффективных и безопасных препаратов, представленных в Европейском  списке,  относится Эбрантил</a:t>
            </a:r>
          </a:p>
          <a:p>
            <a:pPr>
              <a:lnSpc>
                <a:spcPct val="90000"/>
              </a:lnSpc>
              <a:buClr>
                <a:srgbClr val="FFC000"/>
              </a:buClr>
              <a:buSzPct val="160000"/>
              <a:buFont typeface="Wingdings" pitchFamily="2" charset="2"/>
              <a:buChar char="§"/>
            </a:pPr>
            <a:r>
              <a:rPr lang="ru-RU" smtClean="0">
                <a:solidFill>
                  <a:schemeClr val="bg1"/>
                </a:solidFill>
              </a:rPr>
              <a:t> Выгодные отличия Эбрантила по сравнению с большинством антигипертензивных препаратов - даже при в\в струйном введении препарата: </a:t>
            </a:r>
          </a:p>
          <a:p>
            <a:pPr>
              <a:lnSpc>
                <a:spcPct val="90000"/>
              </a:lnSpc>
              <a:buClr>
                <a:srgbClr val="FFC000"/>
              </a:buClr>
              <a:buSzPct val="160000"/>
              <a:buFontTx/>
              <a:buNone/>
            </a:pPr>
            <a:r>
              <a:rPr lang="ru-RU" smtClean="0">
                <a:solidFill>
                  <a:srgbClr val="66FF99"/>
                </a:solidFill>
              </a:rPr>
              <a:t>не развивается ортостатическая реакция, </a:t>
            </a:r>
          </a:p>
          <a:p>
            <a:pPr>
              <a:lnSpc>
                <a:spcPct val="90000"/>
              </a:lnSpc>
              <a:buClr>
                <a:srgbClr val="FFC000"/>
              </a:buClr>
              <a:buSzPct val="160000"/>
              <a:buFontTx/>
              <a:buNone/>
            </a:pPr>
            <a:r>
              <a:rPr lang="ru-RU" smtClean="0">
                <a:solidFill>
                  <a:srgbClr val="66FF99"/>
                </a:solidFill>
              </a:rPr>
              <a:t>не повышается внутричерепное давление, </a:t>
            </a:r>
          </a:p>
          <a:p>
            <a:pPr>
              <a:lnSpc>
                <a:spcPct val="90000"/>
              </a:lnSpc>
              <a:buClr>
                <a:srgbClr val="FFC000"/>
              </a:buClr>
              <a:buSzPct val="160000"/>
              <a:buFontTx/>
              <a:buNone/>
            </a:pPr>
            <a:r>
              <a:rPr lang="ru-RU" smtClean="0">
                <a:solidFill>
                  <a:srgbClr val="66FF99"/>
                </a:solidFill>
              </a:rPr>
              <a:t>не развивается рефлекторная тахикардия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506413" y="1700213"/>
            <a:ext cx="9126537" cy="4579937"/>
            <a:chOff x="86" y="664"/>
            <a:chExt cx="5369" cy="2401"/>
          </a:xfrm>
        </p:grpSpPr>
        <p:grpSp>
          <p:nvGrpSpPr>
            <p:cNvPr id="28676" name="Group 3"/>
            <p:cNvGrpSpPr>
              <a:grpSpLocks/>
            </p:cNvGrpSpPr>
            <p:nvPr/>
          </p:nvGrpSpPr>
          <p:grpSpPr bwMode="auto">
            <a:xfrm>
              <a:off x="1061" y="1678"/>
              <a:ext cx="1719" cy="1387"/>
              <a:chOff x="1061" y="1678"/>
              <a:chExt cx="1719" cy="1387"/>
            </a:xfrm>
          </p:grpSpPr>
          <p:sp>
            <p:nvSpPr>
              <p:cNvPr id="28740" name="Text Box 4"/>
              <p:cNvSpPr txBox="1">
                <a:spLocks noChangeArrowheads="1"/>
              </p:cNvSpPr>
              <p:nvPr/>
            </p:nvSpPr>
            <p:spPr bwMode="auto">
              <a:xfrm>
                <a:off x="1774" y="2253"/>
                <a:ext cx="34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200"/>
                  <a:t>почки</a:t>
                </a:r>
                <a:endParaRPr lang="en-US" sz="1200"/>
              </a:p>
            </p:txBody>
          </p:sp>
          <p:grpSp>
            <p:nvGrpSpPr>
              <p:cNvPr id="28741" name="Group 5"/>
              <p:cNvGrpSpPr>
                <a:grpSpLocks/>
              </p:cNvGrpSpPr>
              <p:nvPr/>
            </p:nvGrpSpPr>
            <p:grpSpPr bwMode="auto">
              <a:xfrm>
                <a:off x="1061" y="1678"/>
                <a:ext cx="1719" cy="1387"/>
                <a:chOff x="1061" y="1678"/>
                <a:chExt cx="1719" cy="1387"/>
              </a:xfrm>
            </p:grpSpPr>
            <p:pic>
              <p:nvPicPr>
                <p:cNvPr id="28742" name="Picture 6" descr="ebrantil_kidney_PPT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85" y="2192"/>
                  <a:ext cx="34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74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061" y="2732"/>
                  <a:ext cx="1144" cy="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lnSpc>
                      <a:spcPct val="85000"/>
                    </a:lnSpc>
                  </a:pPr>
                  <a:r>
                    <a:rPr lang="ru-RU" sz="1400"/>
                    <a:t>Поддерживается или</a:t>
                  </a:r>
                  <a:endParaRPr lang="en-US" sz="1400"/>
                </a:p>
                <a:p>
                  <a:pPr eaLnBrk="1" hangingPunct="1">
                    <a:lnSpc>
                      <a:spcPct val="85000"/>
                    </a:lnSpc>
                  </a:pPr>
                  <a:r>
                    <a:rPr lang="ru-RU" sz="1400"/>
                    <a:t>увеличивается</a:t>
                  </a:r>
                  <a:endParaRPr lang="en-US" sz="1400"/>
                </a:p>
                <a:p>
                  <a:pPr eaLnBrk="1" hangingPunct="1">
                    <a:lnSpc>
                      <a:spcPct val="85000"/>
                    </a:lnSpc>
                  </a:pPr>
                  <a:r>
                    <a:rPr lang="ru-RU" sz="1400"/>
                    <a:t>ток крови в почках</a:t>
                  </a:r>
                  <a:endParaRPr lang="en-US" sz="1400"/>
                </a:p>
              </p:txBody>
            </p:sp>
            <p:sp>
              <p:nvSpPr>
                <p:cNvPr id="28744" name="Line 8"/>
                <p:cNvSpPr>
                  <a:spLocks noChangeShapeType="1"/>
                </p:cNvSpPr>
                <p:nvPr/>
              </p:nvSpPr>
              <p:spPr bwMode="auto">
                <a:xfrm>
                  <a:off x="1614" y="2692"/>
                  <a:ext cx="0" cy="87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8745" name="Group 9"/>
                <p:cNvGrpSpPr>
                  <a:grpSpLocks/>
                </p:cNvGrpSpPr>
                <p:nvPr/>
              </p:nvGrpSpPr>
              <p:grpSpPr bwMode="auto">
                <a:xfrm>
                  <a:off x="1537" y="2037"/>
                  <a:ext cx="233" cy="144"/>
                  <a:chOff x="2618" y="2164"/>
                  <a:chExt cx="233" cy="144"/>
                </a:xfrm>
              </p:grpSpPr>
              <p:sp>
                <p:nvSpPr>
                  <p:cNvPr id="2874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18" y="2164"/>
                    <a:ext cx="233" cy="1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defTabSz="785813">
                      <a:defRPr sz="2000">
                        <a:solidFill>
                          <a:schemeClr val="bg1"/>
                        </a:solidFill>
                        <a:latin typeface="Arial" charset="0"/>
                      </a:defRPr>
                    </a:lvl1pPr>
                    <a:lvl2pPr marL="742950" indent="-285750" defTabSz="785813">
                      <a:defRPr sz="2000">
                        <a:solidFill>
                          <a:schemeClr val="bg1"/>
                        </a:solidFill>
                        <a:latin typeface="Arial" charset="0"/>
                      </a:defRPr>
                    </a:lvl2pPr>
                    <a:lvl3pPr marL="1143000" indent="-228600" defTabSz="785813">
                      <a:defRPr sz="2000">
                        <a:solidFill>
                          <a:schemeClr val="bg1"/>
                        </a:solidFill>
                        <a:latin typeface="Arial" charset="0"/>
                      </a:defRPr>
                    </a:lvl3pPr>
                    <a:lvl4pPr marL="1600200" indent="-228600" defTabSz="785813">
                      <a:defRPr sz="2000">
                        <a:solidFill>
                          <a:schemeClr val="bg1"/>
                        </a:solidFill>
                        <a:latin typeface="Arial" charset="0"/>
                      </a:defRPr>
                    </a:lvl4pPr>
                    <a:lvl5pPr marL="2057400" indent="-228600" defTabSz="785813">
                      <a:defRPr sz="2000">
                        <a:solidFill>
                          <a:schemeClr val="bg1"/>
                        </a:solidFill>
                        <a:latin typeface="Arial" charset="0"/>
                      </a:defRPr>
                    </a:lvl5pPr>
                    <a:lvl6pPr marL="2514600" indent="-228600" algn="ctr" defTabSz="7858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Arial" charset="0"/>
                      </a:defRPr>
                    </a:lvl6pPr>
                    <a:lvl7pPr marL="2971800" indent="-228600" algn="ctr" defTabSz="7858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Arial" charset="0"/>
                      </a:defRPr>
                    </a:lvl7pPr>
                    <a:lvl8pPr marL="3429000" indent="-228600" algn="ctr" defTabSz="7858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Arial" charset="0"/>
                      </a:defRPr>
                    </a:lvl8pPr>
                    <a:lvl9pPr marL="3886200" indent="-228600" algn="ctr" defTabSz="78581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bg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r>
                      <a:rPr lang="en-US" sz="1200"/>
                      <a:t>NA</a:t>
                    </a:r>
                  </a:p>
                </p:txBody>
              </p:sp>
              <p:sp>
                <p:nvSpPr>
                  <p:cNvPr id="2874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624" y="2218"/>
                    <a:ext cx="0" cy="87"/>
                  </a:xfrm>
                  <a:prstGeom prst="line">
                    <a:avLst/>
                  </a:prstGeom>
                  <a:noFill/>
                  <a:ln w="15875">
                    <a:solidFill>
                      <a:schemeClr val="bg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8746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1652" y="1678"/>
                  <a:ext cx="1128" cy="383"/>
                </a:xfrm>
                <a:prstGeom prst="line">
                  <a:avLst/>
                </a:prstGeom>
                <a:noFill/>
                <a:ln w="31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47" name="Line 13"/>
                <p:cNvSpPr>
                  <a:spLocks noChangeShapeType="1"/>
                </p:cNvSpPr>
                <p:nvPr/>
              </p:nvSpPr>
              <p:spPr bwMode="auto">
                <a:xfrm>
                  <a:off x="1595" y="2063"/>
                  <a:ext cx="114" cy="0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8677" name="Group 14"/>
            <p:cNvGrpSpPr>
              <a:grpSpLocks/>
            </p:cNvGrpSpPr>
            <p:nvPr/>
          </p:nvGrpSpPr>
          <p:grpSpPr bwMode="auto">
            <a:xfrm>
              <a:off x="374" y="1678"/>
              <a:ext cx="2404" cy="1387"/>
              <a:chOff x="374" y="1678"/>
              <a:chExt cx="2404" cy="1387"/>
            </a:xfrm>
          </p:grpSpPr>
          <p:pic>
            <p:nvPicPr>
              <p:cNvPr id="28731" name="Picture 15" descr="ebrantil_heart_PPT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" y="2189"/>
                <a:ext cx="315" cy="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732" name="Text Box 16"/>
              <p:cNvSpPr txBox="1">
                <a:spLocks noChangeArrowheads="1"/>
              </p:cNvSpPr>
              <p:nvPr/>
            </p:nvSpPr>
            <p:spPr bwMode="auto">
              <a:xfrm>
                <a:off x="374" y="2732"/>
                <a:ext cx="839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85000"/>
                  </a:lnSpc>
                </a:pPr>
                <a:r>
                  <a:rPr lang="ru-RU" sz="1400"/>
                  <a:t>Отсутствует </a:t>
                </a:r>
              </a:p>
              <a:p>
                <a:pPr eaLnBrk="1" hangingPunct="1">
                  <a:lnSpc>
                    <a:spcPct val="85000"/>
                  </a:lnSpc>
                </a:pPr>
                <a:r>
                  <a:rPr lang="ru-RU" sz="1400"/>
                  <a:t>рефлекторная </a:t>
                </a:r>
              </a:p>
              <a:p>
                <a:pPr eaLnBrk="1" hangingPunct="1">
                  <a:lnSpc>
                    <a:spcPct val="85000"/>
                  </a:lnSpc>
                </a:pPr>
                <a:r>
                  <a:rPr lang="ru-RU" sz="1400"/>
                  <a:t>тахикардия</a:t>
                </a:r>
                <a:endParaRPr lang="en-US" sz="1400"/>
              </a:p>
            </p:txBody>
          </p:sp>
          <p:sp>
            <p:nvSpPr>
              <p:cNvPr id="28733" name="Text Box 17"/>
              <p:cNvSpPr txBox="1">
                <a:spLocks noChangeArrowheads="1"/>
              </p:cNvSpPr>
              <p:nvPr/>
            </p:nvSpPr>
            <p:spPr bwMode="auto">
              <a:xfrm>
                <a:off x="869" y="2253"/>
                <a:ext cx="405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200"/>
                  <a:t>сердце</a:t>
                </a:r>
                <a:endParaRPr lang="en-US" sz="1200"/>
              </a:p>
            </p:txBody>
          </p:sp>
          <p:sp>
            <p:nvSpPr>
              <p:cNvPr id="28734" name="Line 18"/>
              <p:cNvSpPr>
                <a:spLocks noChangeShapeType="1"/>
              </p:cNvSpPr>
              <p:nvPr/>
            </p:nvSpPr>
            <p:spPr bwMode="auto">
              <a:xfrm>
                <a:off x="798" y="2692"/>
                <a:ext cx="0" cy="87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8735" name="Group 19"/>
              <p:cNvGrpSpPr>
                <a:grpSpLocks/>
              </p:cNvGrpSpPr>
              <p:nvPr/>
            </p:nvGrpSpPr>
            <p:grpSpPr bwMode="auto">
              <a:xfrm>
                <a:off x="705" y="2037"/>
                <a:ext cx="233" cy="144"/>
                <a:chOff x="2618" y="2164"/>
                <a:chExt cx="233" cy="144"/>
              </a:xfrm>
            </p:grpSpPr>
            <p:sp>
              <p:nvSpPr>
                <p:cNvPr id="2873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618" y="2164"/>
                  <a:ext cx="233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1200"/>
                    <a:t>NA</a:t>
                  </a:r>
                </a:p>
              </p:txBody>
            </p:sp>
            <p:sp>
              <p:nvSpPr>
                <p:cNvPr id="28739" name="Line 21"/>
                <p:cNvSpPr>
                  <a:spLocks noChangeShapeType="1"/>
                </p:cNvSpPr>
                <p:nvPr/>
              </p:nvSpPr>
              <p:spPr bwMode="auto">
                <a:xfrm>
                  <a:off x="2624" y="2218"/>
                  <a:ext cx="0" cy="87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8736" name="Line 22"/>
              <p:cNvSpPr>
                <a:spLocks noChangeShapeType="1"/>
              </p:cNvSpPr>
              <p:nvPr/>
            </p:nvSpPr>
            <p:spPr bwMode="auto">
              <a:xfrm flipH="1">
                <a:off x="822" y="1678"/>
                <a:ext cx="1956" cy="383"/>
              </a:xfrm>
              <a:prstGeom prst="line">
                <a:avLst/>
              </a:prstGeom>
              <a:noFill/>
              <a:ln w="31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37" name="Line 23"/>
              <p:cNvSpPr>
                <a:spLocks noChangeShapeType="1"/>
              </p:cNvSpPr>
              <p:nvPr/>
            </p:nvSpPr>
            <p:spPr bwMode="auto">
              <a:xfrm>
                <a:off x="765" y="2063"/>
                <a:ext cx="114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678" name="Text Box 24"/>
            <p:cNvSpPr txBox="1">
              <a:spLocks noChangeArrowheads="1"/>
            </p:cNvSpPr>
            <p:nvPr/>
          </p:nvSpPr>
          <p:spPr bwMode="auto">
            <a:xfrm>
              <a:off x="86" y="678"/>
              <a:ext cx="1348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785813">
                <a:defRPr sz="2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defTabSz="785813">
                <a:defRPr sz="2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600" b="1">
                  <a:solidFill>
                    <a:srgbClr val="FFCC00"/>
                  </a:solidFill>
                </a:rPr>
                <a:t>Центральный </a:t>
              </a:r>
              <a:endParaRPr lang="en-US" sz="1600" b="1">
                <a:solidFill>
                  <a:srgbClr val="FFCC00"/>
                </a:solidFill>
              </a:endParaRPr>
            </a:p>
          </p:txBody>
        </p:sp>
        <p:sp>
          <p:nvSpPr>
            <p:cNvPr id="28679" name="Text Box 25"/>
            <p:cNvSpPr txBox="1">
              <a:spLocks noChangeArrowheads="1"/>
            </p:cNvSpPr>
            <p:nvPr/>
          </p:nvSpPr>
          <p:spPr bwMode="auto">
            <a:xfrm>
              <a:off x="3841" y="664"/>
              <a:ext cx="1167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85813">
                <a:defRPr sz="2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defTabSz="785813">
                <a:defRPr sz="2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600" b="1">
                  <a:solidFill>
                    <a:srgbClr val="FFCC00"/>
                  </a:solidFill>
                </a:rPr>
                <a:t>Периферический </a:t>
              </a:r>
              <a:endParaRPr lang="en-US" sz="1600" b="1">
                <a:solidFill>
                  <a:srgbClr val="FFCC00"/>
                </a:solidFill>
              </a:endParaRPr>
            </a:p>
          </p:txBody>
        </p:sp>
        <p:sp>
          <p:nvSpPr>
            <p:cNvPr id="28680" name="Text Box 26"/>
            <p:cNvSpPr txBox="1">
              <a:spLocks noChangeArrowheads="1"/>
            </p:cNvSpPr>
            <p:nvPr/>
          </p:nvSpPr>
          <p:spPr bwMode="auto">
            <a:xfrm>
              <a:off x="4067" y="879"/>
              <a:ext cx="751" cy="176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85813">
                <a:defRPr sz="2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defTabSz="785813">
                <a:defRPr sz="2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600" b="1"/>
                <a:t>Урапидил</a:t>
              </a:r>
              <a:endParaRPr lang="en-US" sz="1600" b="1"/>
            </a:p>
          </p:txBody>
        </p:sp>
        <p:grpSp>
          <p:nvGrpSpPr>
            <p:cNvPr id="28681" name="Group 27"/>
            <p:cNvGrpSpPr>
              <a:grpSpLocks/>
            </p:cNvGrpSpPr>
            <p:nvPr/>
          </p:nvGrpSpPr>
          <p:grpSpPr bwMode="auto">
            <a:xfrm>
              <a:off x="2367" y="678"/>
              <a:ext cx="817" cy="467"/>
              <a:chOff x="2367" y="678"/>
              <a:chExt cx="817" cy="467"/>
            </a:xfrm>
          </p:grpSpPr>
          <p:sp>
            <p:nvSpPr>
              <p:cNvPr id="28729" name="Text Box 28"/>
              <p:cNvSpPr txBox="1">
                <a:spLocks noChangeArrowheads="1"/>
              </p:cNvSpPr>
              <p:nvPr/>
            </p:nvSpPr>
            <p:spPr bwMode="auto">
              <a:xfrm>
                <a:off x="2367" y="678"/>
                <a:ext cx="817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400" b="1"/>
                  <a:t>Ствол мозга</a:t>
                </a:r>
                <a:endParaRPr lang="en-US" sz="1400" b="1"/>
              </a:p>
            </p:txBody>
          </p:sp>
          <p:sp>
            <p:nvSpPr>
              <p:cNvPr id="28730" name="Text Box 29"/>
              <p:cNvSpPr txBox="1">
                <a:spLocks noChangeArrowheads="1"/>
              </p:cNvSpPr>
              <p:nvPr/>
            </p:nvSpPr>
            <p:spPr bwMode="auto">
              <a:xfrm>
                <a:off x="2482" y="905"/>
                <a:ext cx="603" cy="240"/>
              </a:xfrm>
              <a:prstGeom prst="rect">
                <a:avLst/>
              </a:pr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200" b="1"/>
                  <a:t>5HT</a:t>
                </a:r>
                <a:r>
                  <a:rPr lang="en-US" sz="1200" b="1" baseline="-25000"/>
                  <a:t>1A</a:t>
                </a:r>
              </a:p>
              <a:p>
                <a:pPr eaLnBrk="1" hangingPunct="1"/>
                <a:r>
                  <a:rPr lang="ru-RU" sz="1200" b="1"/>
                  <a:t>рецепторы</a:t>
                </a:r>
                <a:endParaRPr lang="en-US" sz="1200" b="1"/>
              </a:p>
            </p:txBody>
          </p:sp>
        </p:grpSp>
        <p:sp>
          <p:nvSpPr>
            <p:cNvPr id="28682" name="Text Box 30"/>
            <p:cNvSpPr txBox="1">
              <a:spLocks noChangeArrowheads="1"/>
            </p:cNvSpPr>
            <p:nvPr/>
          </p:nvSpPr>
          <p:spPr bwMode="auto">
            <a:xfrm>
              <a:off x="3124" y="2750"/>
              <a:ext cx="123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85813">
                <a:defRPr sz="2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defTabSz="785813">
                <a:defRPr sz="2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400" b="1"/>
                <a:t>Вазодилатация </a:t>
              </a:r>
            </a:p>
            <a:p>
              <a:pPr eaLnBrk="1" hangingPunct="1"/>
              <a:r>
                <a:rPr lang="ru-RU" sz="1400" b="1"/>
                <a:t>Снижение САД и ДАД</a:t>
              </a:r>
              <a:endParaRPr lang="en-US" sz="1400" b="1"/>
            </a:p>
          </p:txBody>
        </p:sp>
        <p:sp>
          <p:nvSpPr>
            <p:cNvPr id="28683" name="Text Box 31"/>
            <p:cNvSpPr txBox="1">
              <a:spLocks noChangeArrowheads="1"/>
            </p:cNvSpPr>
            <p:nvPr/>
          </p:nvSpPr>
          <p:spPr bwMode="auto">
            <a:xfrm>
              <a:off x="1423" y="1502"/>
              <a:ext cx="1264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785813">
                <a:defRPr sz="20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 defTabSz="785813">
                <a:defRPr sz="2000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 defTabSz="785813">
                <a:defRPr sz="2000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defTabSz="7858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ru-RU" sz="1400"/>
                <a:t>Симпатический ганглий</a:t>
              </a:r>
              <a:endParaRPr lang="en-US" sz="1400"/>
            </a:p>
          </p:txBody>
        </p:sp>
        <p:sp>
          <p:nvSpPr>
            <p:cNvPr id="28684" name="Oval 32"/>
            <p:cNvSpPr>
              <a:spLocks noChangeArrowheads="1"/>
            </p:cNvSpPr>
            <p:nvPr/>
          </p:nvSpPr>
          <p:spPr bwMode="auto">
            <a:xfrm>
              <a:off x="2724" y="1551"/>
              <a:ext cx="115" cy="115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o-RO"/>
            </a:p>
          </p:txBody>
        </p:sp>
        <p:grpSp>
          <p:nvGrpSpPr>
            <p:cNvPr id="28685" name="Group 33"/>
            <p:cNvGrpSpPr>
              <a:grpSpLocks/>
            </p:cNvGrpSpPr>
            <p:nvPr/>
          </p:nvGrpSpPr>
          <p:grpSpPr bwMode="auto">
            <a:xfrm>
              <a:off x="427" y="879"/>
              <a:ext cx="2106" cy="335"/>
              <a:chOff x="387" y="879"/>
              <a:chExt cx="2106" cy="335"/>
            </a:xfrm>
          </p:grpSpPr>
          <p:sp>
            <p:nvSpPr>
              <p:cNvPr id="28726" name="Text Box 34"/>
              <p:cNvSpPr txBox="1">
                <a:spLocks noChangeArrowheads="1"/>
              </p:cNvSpPr>
              <p:nvPr/>
            </p:nvSpPr>
            <p:spPr bwMode="auto">
              <a:xfrm>
                <a:off x="387" y="879"/>
                <a:ext cx="750" cy="176"/>
              </a:xfrm>
              <a:prstGeom prst="rect">
                <a:avLst/>
              </a:pr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600" b="1"/>
                  <a:t>Урапидил</a:t>
                </a:r>
                <a:endParaRPr lang="en-US" sz="1600" b="1"/>
              </a:p>
            </p:txBody>
          </p:sp>
          <p:sp>
            <p:nvSpPr>
              <p:cNvPr id="28727" name="Text Box 35"/>
              <p:cNvSpPr txBox="1">
                <a:spLocks noChangeArrowheads="1"/>
              </p:cNvSpPr>
              <p:nvPr/>
            </p:nvSpPr>
            <p:spPr bwMode="auto">
              <a:xfrm>
                <a:off x="1123" y="1003"/>
                <a:ext cx="1370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lnSpc>
                    <a:spcPct val="85000"/>
                  </a:lnSpc>
                </a:pPr>
                <a:r>
                  <a:rPr lang="ru-RU" sz="1200"/>
                  <a:t>Стимуляция тормозных </a:t>
                </a:r>
              </a:p>
              <a:p>
                <a:pPr algn="l" eaLnBrk="1" hangingPunct="1">
                  <a:lnSpc>
                    <a:spcPct val="85000"/>
                  </a:lnSpc>
                </a:pPr>
                <a:r>
                  <a:rPr lang="ru-RU" sz="1200"/>
                  <a:t>рецепторов серотонина </a:t>
                </a:r>
                <a:r>
                  <a:rPr lang="en-US" sz="1200"/>
                  <a:t>5HT</a:t>
                </a:r>
                <a:r>
                  <a:rPr lang="en-US" sz="1200" baseline="-25000"/>
                  <a:t>1A</a:t>
                </a:r>
                <a:endParaRPr lang="en-US" sz="1200"/>
              </a:p>
            </p:txBody>
          </p:sp>
          <p:sp>
            <p:nvSpPr>
              <p:cNvPr id="28728" name="Line 36"/>
              <p:cNvSpPr>
                <a:spLocks noChangeShapeType="1"/>
              </p:cNvSpPr>
              <p:nvPr/>
            </p:nvSpPr>
            <p:spPr bwMode="auto">
              <a:xfrm>
                <a:off x="1138" y="966"/>
                <a:ext cx="1271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686" name="Group 37"/>
            <p:cNvGrpSpPr>
              <a:grpSpLocks/>
            </p:cNvGrpSpPr>
            <p:nvPr/>
          </p:nvGrpSpPr>
          <p:grpSpPr bwMode="auto">
            <a:xfrm>
              <a:off x="4435" y="1091"/>
              <a:ext cx="1020" cy="1206"/>
              <a:chOff x="4435" y="1091"/>
              <a:chExt cx="1020" cy="1206"/>
            </a:xfrm>
          </p:grpSpPr>
          <p:sp>
            <p:nvSpPr>
              <p:cNvPr id="28724" name="Text Box 38"/>
              <p:cNvSpPr txBox="1">
                <a:spLocks noChangeArrowheads="1"/>
              </p:cNvSpPr>
              <p:nvPr/>
            </p:nvSpPr>
            <p:spPr bwMode="auto">
              <a:xfrm>
                <a:off x="4435" y="1560"/>
                <a:ext cx="1020" cy="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lnSpc>
                    <a:spcPct val="85000"/>
                  </a:lnSpc>
                </a:pPr>
                <a:r>
                  <a:rPr lang="ru-RU" sz="1400"/>
                  <a:t>Блокада периферических</a:t>
                </a:r>
                <a:endParaRPr lang="en-US" sz="1400"/>
              </a:p>
              <a:p>
                <a:pPr algn="l" eaLnBrk="1" hangingPunct="1">
                  <a:lnSpc>
                    <a:spcPct val="85000"/>
                  </a:lnSpc>
                </a:pPr>
                <a:r>
                  <a:rPr lang="en-US" sz="1400">
                    <a:cs typeface="Arial" charset="0"/>
                  </a:rPr>
                  <a:t>α</a:t>
                </a:r>
                <a:r>
                  <a:rPr lang="en-US" sz="1400" baseline="-25000">
                    <a:cs typeface="Arial" charset="0"/>
                  </a:rPr>
                  <a:t>1</a:t>
                </a:r>
                <a:r>
                  <a:rPr lang="en-US" sz="1400">
                    <a:cs typeface="Arial" charset="0"/>
                  </a:rPr>
                  <a:t>-</a:t>
                </a:r>
                <a:r>
                  <a:rPr lang="ru-RU" sz="1400"/>
                  <a:t>рецепторов сосудов</a:t>
                </a:r>
                <a:endParaRPr lang="en-US" sz="1400"/>
              </a:p>
            </p:txBody>
          </p:sp>
          <p:sp>
            <p:nvSpPr>
              <p:cNvPr id="28725" name="Line 39"/>
              <p:cNvSpPr>
                <a:spLocks noChangeShapeType="1"/>
              </p:cNvSpPr>
              <p:nvPr/>
            </p:nvSpPr>
            <p:spPr bwMode="auto">
              <a:xfrm>
                <a:off x="4436" y="1091"/>
                <a:ext cx="0" cy="1206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687" name="Group 40"/>
            <p:cNvGrpSpPr>
              <a:grpSpLocks/>
            </p:cNvGrpSpPr>
            <p:nvPr/>
          </p:nvGrpSpPr>
          <p:grpSpPr bwMode="auto">
            <a:xfrm>
              <a:off x="2664" y="1674"/>
              <a:ext cx="932" cy="732"/>
              <a:chOff x="2664" y="1674"/>
              <a:chExt cx="932" cy="732"/>
            </a:xfrm>
          </p:grpSpPr>
          <p:sp>
            <p:nvSpPr>
              <p:cNvPr id="28716" name="Text Box 41"/>
              <p:cNvSpPr txBox="1">
                <a:spLocks noChangeArrowheads="1"/>
              </p:cNvSpPr>
              <p:nvPr/>
            </p:nvSpPr>
            <p:spPr bwMode="auto">
              <a:xfrm>
                <a:off x="2841" y="1848"/>
                <a:ext cx="75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lnSpc>
                    <a:spcPct val="85000"/>
                  </a:lnSpc>
                </a:pPr>
                <a:r>
                  <a:rPr lang="ru-RU" sz="1200"/>
                  <a:t>Симпатический</a:t>
                </a:r>
              </a:p>
              <a:p>
                <a:pPr algn="l" eaLnBrk="1" hangingPunct="1">
                  <a:lnSpc>
                    <a:spcPct val="85000"/>
                  </a:lnSpc>
                </a:pPr>
                <a:r>
                  <a:rPr lang="ru-RU" sz="1200"/>
                  <a:t> тонус</a:t>
                </a:r>
                <a:endParaRPr lang="en-US" sz="1200"/>
              </a:p>
            </p:txBody>
          </p:sp>
          <p:grpSp>
            <p:nvGrpSpPr>
              <p:cNvPr id="28717" name="Group 42"/>
              <p:cNvGrpSpPr>
                <a:grpSpLocks/>
              </p:cNvGrpSpPr>
              <p:nvPr/>
            </p:nvGrpSpPr>
            <p:grpSpPr bwMode="auto">
              <a:xfrm>
                <a:off x="2664" y="2262"/>
                <a:ext cx="233" cy="144"/>
                <a:chOff x="2618" y="2164"/>
                <a:chExt cx="233" cy="144"/>
              </a:xfrm>
            </p:grpSpPr>
            <p:sp>
              <p:nvSpPr>
                <p:cNvPr id="2872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618" y="2164"/>
                  <a:ext cx="233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1pPr>
                  <a:lvl2pPr marL="742950" indent="-28575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2pPr>
                  <a:lvl3pPr marL="1143000" indent="-22860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3pPr>
                  <a:lvl4pPr marL="1600200" indent="-22860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4pPr>
                  <a:lvl5pPr marL="2057400" indent="-228600" defTabSz="785813"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5pPr>
                  <a:lvl6pPr marL="25146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6pPr>
                  <a:lvl7pPr marL="29718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7pPr>
                  <a:lvl8pPr marL="34290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8pPr>
                  <a:lvl9pPr marL="3886200" indent="-228600" algn="ctr" defTabSz="785813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bg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sz="1200"/>
                    <a:t>NA</a:t>
                  </a:r>
                </a:p>
              </p:txBody>
            </p:sp>
            <p:sp>
              <p:nvSpPr>
                <p:cNvPr id="28723" name="Line 44"/>
                <p:cNvSpPr>
                  <a:spLocks noChangeShapeType="1"/>
                </p:cNvSpPr>
                <p:nvPr/>
              </p:nvSpPr>
              <p:spPr bwMode="auto">
                <a:xfrm>
                  <a:off x="2624" y="2218"/>
                  <a:ext cx="0" cy="87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8718" name="Group 45"/>
              <p:cNvGrpSpPr>
                <a:grpSpLocks/>
              </p:cNvGrpSpPr>
              <p:nvPr/>
            </p:nvGrpSpPr>
            <p:grpSpPr bwMode="auto">
              <a:xfrm>
                <a:off x="2722" y="1674"/>
                <a:ext cx="114" cy="616"/>
                <a:chOff x="2682" y="1674"/>
                <a:chExt cx="114" cy="616"/>
              </a:xfrm>
            </p:grpSpPr>
            <p:sp>
              <p:nvSpPr>
                <p:cNvPr id="28720" name="Line 46"/>
                <p:cNvSpPr>
                  <a:spLocks noChangeShapeType="1"/>
                </p:cNvSpPr>
                <p:nvPr/>
              </p:nvSpPr>
              <p:spPr bwMode="auto">
                <a:xfrm>
                  <a:off x="2739" y="1674"/>
                  <a:ext cx="0" cy="614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21" name="Line 47"/>
                <p:cNvSpPr>
                  <a:spLocks noChangeShapeType="1"/>
                </p:cNvSpPr>
                <p:nvPr/>
              </p:nvSpPr>
              <p:spPr bwMode="auto">
                <a:xfrm>
                  <a:off x="2682" y="2290"/>
                  <a:ext cx="114" cy="0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8719" name="Line 48"/>
              <p:cNvSpPr>
                <a:spLocks noChangeShapeType="1"/>
              </p:cNvSpPr>
              <p:nvPr/>
            </p:nvSpPr>
            <p:spPr bwMode="auto">
              <a:xfrm>
                <a:off x="2833" y="1893"/>
                <a:ext cx="0" cy="171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8688" name="Group 49"/>
            <p:cNvGrpSpPr>
              <a:grpSpLocks/>
            </p:cNvGrpSpPr>
            <p:nvPr/>
          </p:nvGrpSpPr>
          <p:grpSpPr bwMode="auto">
            <a:xfrm>
              <a:off x="2714" y="1213"/>
              <a:ext cx="1616" cy="355"/>
              <a:chOff x="2714" y="1213"/>
              <a:chExt cx="1616" cy="355"/>
            </a:xfrm>
          </p:grpSpPr>
          <p:sp>
            <p:nvSpPr>
              <p:cNvPr id="28710" name="Text Box 50"/>
              <p:cNvSpPr txBox="1">
                <a:spLocks noChangeArrowheads="1"/>
              </p:cNvSpPr>
              <p:nvPr/>
            </p:nvSpPr>
            <p:spPr bwMode="auto">
              <a:xfrm>
                <a:off x="2841" y="1220"/>
                <a:ext cx="1489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lnSpc>
                    <a:spcPct val="85000"/>
                  </a:lnSpc>
                </a:pPr>
                <a:r>
                  <a:rPr lang="ru-RU" sz="1400"/>
                  <a:t>Снижает активность преган-</a:t>
                </a:r>
              </a:p>
              <a:p>
                <a:pPr algn="l" eaLnBrk="1" hangingPunct="1">
                  <a:lnSpc>
                    <a:spcPct val="85000"/>
                  </a:lnSpc>
                </a:pPr>
                <a:r>
                  <a:rPr lang="ru-RU" sz="1400"/>
                  <a:t>глионарных симпатичесих</a:t>
                </a:r>
              </a:p>
              <a:p>
                <a:pPr algn="l" eaLnBrk="1" hangingPunct="1">
                  <a:lnSpc>
                    <a:spcPct val="85000"/>
                  </a:lnSpc>
                </a:pPr>
                <a:r>
                  <a:rPr lang="ru-RU" sz="1400"/>
                  <a:t>нейронов</a:t>
                </a:r>
                <a:endParaRPr lang="en-US" sz="1400"/>
              </a:p>
            </p:txBody>
          </p:sp>
          <p:grpSp>
            <p:nvGrpSpPr>
              <p:cNvPr id="28711" name="Group 51"/>
              <p:cNvGrpSpPr>
                <a:grpSpLocks/>
              </p:cNvGrpSpPr>
              <p:nvPr/>
            </p:nvGrpSpPr>
            <p:grpSpPr bwMode="auto">
              <a:xfrm>
                <a:off x="2714" y="1213"/>
                <a:ext cx="130" cy="355"/>
                <a:chOff x="2674" y="1213"/>
                <a:chExt cx="130" cy="355"/>
              </a:xfrm>
            </p:grpSpPr>
            <p:sp>
              <p:nvSpPr>
                <p:cNvPr id="28713" name="Line 52"/>
                <p:cNvSpPr>
                  <a:spLocks noChangeShapeType="1"/>
                </p:cNvSpPr>
                <p:nvPr/>
              </p:nvSpPr>
              <p:spPr bwMode="auto">
                <a:xfrm>
                  <a:off x="2742" y="1213"/>
                  <a:ext cx="0" cy="308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14" name="Line 53"/>
                <p:cNvSpPr>
                  <a:spLocks noChangeShapeType="1"/>
                </p:cNvSpPr>
                <p:nvPr/>
              </p:nvSpPr>
              <p:spPr bwMode="auto">
                <a:xfrm flipH="1">
                  <a:off x="2674" y="1524"/>
                  <a:ext cx="66" cy="44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8715" name="Line 54"/>
                <p:cNvSpPr>
                  <a:spLocks noChangeShapeType="1"/>
                </p:cNvSpPr>
                <p:nvPr/>
              </p:nvSpPr>
              <p:spPr bwMode="auto">
                <a:xfrm>
                  <a:off x="2742" y="1524"/>
                  <a:ext cx="62" cy="40"/>
                </a:xfrm>
                <a:prstGeom prst="line">
                  <a:avLst/>
                </a:prstGeom>
                <a:noFill/>
                <a:ln w="158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8712" name="Line 55"/>
              <p:cNvSpPr>
                <a:spLocks noChangeShapeType="1"/>
              </p:cNvSpPr>
              <p:nvPr/>
            </p:nvSpPr>
            <p:spPr bwMode="auto">
              <a:xfrm>
                <a:off x="2833" y="1274"/>
                <a:ext cx="0" cy="171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689" name="Line 56"/>
            <p:cNvSpPr>
              <a:spLocks noChangeShapeType="1"/>
            </p:cNvSpPr>
            <p:nvPr/>
          </p:nvSpPr>
          <p:spPr bwMode="auto">
            <a:xfrm>
              <a:off x="3589" y="2598"/>
              <a:ext cx="0" cy="171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8690" name="Group 57"/>
            <p:cNvGrpSpPr>
              <a:grpSpLocks/>
            </p:cNvGrpSpPr>
            <p:nvPr/>
          </p:nvGrpSpPr>
          <p:grpSpPr bwMode="auto">
            <a:xfrm>
              <a:off x="2405" y="2275"/>
              <a:ext cx="2846" cy="475"/>
              <a:chOff x="2405" y="2275"/>
              <a:chExt cx="2846" cy="475"/>
            </a:xfrm>
          </p:grpSpPr>
          <p:pic>
            <p:nvPicPr>
              <p:cNvPr id="28691" name="Picture 58" descr="vessel open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73" y="2443"/>
                <a:ext cx="2245" cy="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92" name="Text Box 59"/>
              <p:cNvSpPr txBox="1">
                <a:spLocks noChangeArrowheads="1"/>
              </p:cNvSpPr>
              <p:nvPr/>
            </p:nvSpPr>
            <p:spPr bwMode="auto">
              <a:xfrm>
                <a:off x="2405" y="2476"/>
                <a:ext cx="2846" cy="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sz="1400" b="1"/>
                  <a:t>Сниженная периферическая резистентность </a:t>
                </a:r>
                <a:r>
                  <a:rPr lang="ru-RU" sz="1400"/>
                  <a:t>сосуды</a:t>
                </a:r>
                <a:endParaRPr lang="en-US" sz="1400"/>
              </a:p>
              <a:p>
                <a:pPr eaLnBrk="1" hangingPunct="1"/>
                <a:endParaRPr lang="en-US" sz="1400" b="1"/>
              </a:p>
            </p:txBody>
          </p:sp>
          <p:sp>
            <p:nvSpPr>
              <p:cNvPr id="28693" name="Text Box 60"/>
              <p:cNvSpPr txBox="1">
                <a:spLocks noChangeArrowheads="1"/>
              </p:cNvSpPr>
              <p:nvPr/>
            </p:nvSpPr>
            <p:spPr bwMode="auto">
              <a:xfrm>
                <a:off x="2581" y="2535"/>
                <a:ext cx="109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sz="1400"/>
              </a:p>
            </p:txBody>
          </p:sp>
          <p:sp>
            <p:nvSpPr>
              <p:cNvPr id="28694" name="Oval 61"/>
              <p:cNvSpPr>
                <a:spLocks noChangeArrowheads="1"/>
              </p:cNvSpPr>
              <p:nvPr/>
            </p:nvSpPr>
            <p:spPr bwMode="auto">
              <a:xfrm>
                <a:off x="2484" y="2415"/>
                <a:ext cx="56" cy="56"/>
              </a:xfrm>
              <a:prstGeom prst="ellipse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8695" name="Oval 62"/>
              <p:cNvSpPr>
                <a:spLocks noChangeArrowheads="1"/>
              </p:cNvSpPr>
              <p:nvPr/>
            </p:nvSpPr>
            <p:spPr bwMode="auto">
              <a:xfrm>
                <a:off x="2680" y="2415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8696" name="Oval 63"/>
              <p:cNvSpPr>
                <a:spLocks noChangeArrowheads="1"/>
              </p:cNvSpPr>
              <p:nvPr/>
            </p:nvSpPr>
            <p:spPr bwMode="auto">
              <a:xfrm>
                <a:off x="2876" y="2415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8697" name="Oval 64"/>
              <p:cNvSpPr>
                <a:spLocks noChangeArrowheads="1"/>
              </p:cNvSpPr>
              <p:nvPr/>
            </p:nvSpPr>
            <p:spPr bwMode="auto">
              <a:xfrm>
                <a:off x="3072" y="2415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8698" name="Oval 65"/>
              <p:cNvSpPr>
                <a:spLocks noChangeArrowheads="1"/>
              </p:cNvSpPr>
              <p:nvPr/>
            </p:nvSpPr>
            <p:spPr bwMode="auto">
              <a:xfrm>
                <a:off x="3268" y="2415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8699" name="Oval 66"/>
              <p:cNvSpPr>
                <a:spLocks noChangeArrowheads="1"/>
              </p:cNvSpPr>
              <p:nvPr/>
            </p:nvSpPr>
            <p:spPr bwMode="auto">
              <a:xfrm>
                <a:off x="3624" y="2415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8700" name="Oval 67"/>
              <p:cNvSpPr>
                <a:spLocks noChangeArrowheads="1"/>
              </p:cNvSpPr>
              <p:nvPr/>
            </p:nvSpPr>
            <p:spPr bwMode="auto">
              <a:xfrm>
                <a:off x="3846" y="2476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8701" name="Oval 68"/>
              <p:cNvSpPr>
                <a:spLocks noChangeArrowheads="1"/>
              </p:cNvSpPr>
              <p:nvPr/>
            </p:nvSpPr>
            <p:spPr bwMode="auto">
              <a:xfrm>
                <a:off x="4016" y="2415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8702" name="Oval 69"/>
              <p:cNvSpPr>
                <a:spLocks noChangeArrowheads="1"/>
              </p:cNvSpPr>
              <p:nvPr/>
            </p:nvSpPr>
            <p:spPr bwMode="auto">
              <a:xfrm>
                <a:off x="4212" y="2415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8703" name="Oval 70"/>
              <p:cNvSpPr>
                <a:spLocks noChangeArrowheads="1"/>
              </p:cNvSpPr>
              <p:nvPr/>
            </p:nvSpPr>
            <p:spPr bwMode="auto">
              <a:xfrm>
                <a:off x="4408" y="2415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8704" name="Oval 71"/>
              <p:cNvSpPr>
                <a:spLocks noChangeArrowheads="1"/>
              </p:cNvSpPr>
              <p:nvPr/>
            </p:nvSpPr>
            <p:spPr bwMode="auto">
              <a:xfrm>
                <a:off x="4604" y="2415"/>
                <a:ext cx="56" cy="56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o-RO"/>
              </a:p>
            </p:txBody>
          </p:sp>
          <p:sp>
            <p:nvSpPr>
              <p:cNvPr id="28705" name="Text Box 72"/>
              <p:cNvSpPr txBox="1">
                <a:spLocks noChangeArrowheads="1"/>
              </p:cNvSpPr>
              <p:nvPr/>
            </p:nvSpPr>
            <p:spPr bwMode="auto">
              <a:xfrm>
                <a:off x="3766" y="2275"/>
                <a:ext cx="181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000"/>
                  <a:t>α</a:t>
                </a:r>
                <a:r>
                  <a:rPr lang="en-US" sz="1000" baseline="-25000"/>
                  <a:t>1</a:t>
                </a:r>
                <a:endParaRPr lang="en-GB" sz="1000" baseline="-25000"/>
              </a:p>
            </p:txBody>
          </p:sp>
          <p:sp>
            <p:nvSpPr>
              <p:cNvPr id="28706" name="Text Box 73"/>
              <p:cNvSpPr txBox="1">
                <a:spLocks noChangeArrowheads="1"/>
              </p:cNvSpPr>
              <p:nvPr/>
            </p:nvSpPr>
            <p:spPr bwMode="auto">
              <a:xfrm>
                <a:off x="3963" y="2275"/>
                <a:ext cx="180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000"/>
                  <a:t>α</a:t>
                </a:r>
                <a:r>
                  <a:rPr lang="en-US" sz="1000" baseline="-25000"/>
                  <a:t>1</a:t>
                </a:r>
                <a:endParaRPr lang="en-GB" sz="1000" baseline="-25000"/>
              </a:p>
            </p:txBody>
          </p:sp>
          <p:sp>
            <p:nvSpPr>
              <p:cNvPr id="28707" name="Text Box 74"/>
              <p:cNvSpPr txBox="1">
                <a:spLocks noChangeArrowheads="1"/>
              </p:cNvSpPr>
              <p:nvPr/>
            </p:nvSpPr>
            <p:spPr bwMode="auto">
              <a:xfrm>
                <a:off x="4160" y="2275"/>
                <a:ext cx="180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000"/>
                  <a:t>α</a:t>
                </a:r>
                <a:r>
                  <a:rPr lang="en-US" sz="1000" baseline="-25000"/>
                  <a:t>1</a:t>
                </a:r>
                <a:endParaRPr lang="en-GB" sz="1000" baseline="-25000"/>
              </a:p>
            </p:txBody>
          </p:sp>
          <p:sp>
            <p:nvSpPr>
              <p:cNvPr id="28708" name="Text Box 75"/>
              <p:cNvSpPr txBox="1">
                <a:spLocks noChangeArrowheads="1"/>
              </p:cNvSpPr>
              <p:nvPr/>
            </p:nvSpPr>
            <p:spPr bwMode="auto">
              <a:xfrm>
                <a:off x="4356" y="2275"/>
                <a:ext cx="180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000"/>
                  <a:t>α</a:t>
                </a:r>
                <a:r>
                  <a:rPr lang="en-US" sz="1000" baseline="-25000"/>
                  <a:t>1</a:t>
                </a:r>
                <a:endParaRPr lang="en-GB" sz="1000" baseline="-25000"/>
              </a:p>
            </p:txBody>
          </p:sp>
          <p:sp>
            <p:nvSpPr>
              <p:cNvPr id="28709" name="Text Box 76"/>
              <p:cNvSpPr txBox="1">
                <a:spLocks noChangeArrowheads="1"/>
              </p:cNvSpPr>
              <p:nvPr/>
            </p:nvSpPr>
            <p:spPr bwMode="auto">
              <a:xfrm>
                <a:off x="4553" y="2275"/>
                <a:ext cx="180" cy="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3pPr>
                <a:lvl4pPr marL="16002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4pPr>
                <a:lvl5pPr marL="2057400" indent="-228600" defTabSz="785813">
                  <a:defRPr sz="2000">
                    <a:solidFill>
                      <a:schemeClr val="bg1"/>
                    </a:solidFill>
                    <a:latin typeface="Arial" charset="0"/>
                  </a:defRPr>
                </a:lvl5pPr>
                <a:lvl6pPr marL="25146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6pPr>
                <a:lvl7pPr marL="29718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7pPr>
                <a:lvl8pPr marL="34290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8pPr>
                <a:lvl9pPr marL="3886200" indent="-228600" algn="ctr" defTabSz="785813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bg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1000"/>
                  <a:t>α</a:t>
                </a:r>
                <a:r>
                  <a:rPr lang="en-US" sz="1000" baseline="-25000"/>
                  <a:t>1</a:t>
                </a:r>
                <a:endParaRPr lang="en-GB" sz="1000" baseline="-25000"/>
              </a:p>
            </p:txBody>
          </p:sp>
        </p:grpSp>
      </p:grpSp>
      <p:sp>
        <p:nvSpPr>
          <p:cNvPr id="28675" name="Rectangle 77"/>
          <p:cNvSpPr>
            <a:spLocks noGrp="1" noChangeArrowheads="1"/>
          </p:cNvSpPr>
          <p:nvPr>
            <p:ph type="title" idx="4294967295"/>
          </p:nvPr>
        </p:nvSpPr>
        <p:spPr>
          <a:xfrm>
            <a:off x="831850" y="211138"/>
            <a:ext cx="9074150" cy="844550"/>
          </a:xfrm>
          <a:noFill/>
        </p:spPr>
        <p:txBody>
          <a:bodyPr lIns="78629" tIns="39315" rIns="78629" bIns="39315"/>
          <a:lstStyle/>
          <a:p>
            <a:pPr defTabSz="785813"/>
            <a:r>
              <a:rPr lang="ru-RU" sz="3600" smtClean="0">
                <a:solidFill>
                  <a:srgbClr val="FFCC00"/>
                </a:solidFill>
              </a:rPr>
              <a:t>Механизмы действия Эбрантила центральный и периферический </a:t>
            </a:r>
            <a:endParaRPr lang="en-US" sz="36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849313" y="404813"/>
            <a:ext cx="7343775" cy="144462"/>
          </a:xfrm>
        </p:spPr>
        <p:txBody>
          <a:bodyPr/>
          <a:lstStyle/>
          <a:p>
            <a:endParaRPr lang="ro-RO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04850" y="765175"/>
            <a:ext cx="8420100" cy="411480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Применение Урапидила является более приемлемым по сравнению с другими АГП. </a:t>
            </a:r>
          </a:p>
          <a:p>
            <a:r>
              <a:rPr lang="ru-RU" smtClean="0">
                <a:solidFill>
                  <a:schemeClr val="bg1"/>
                </a:solidFill>
              </a:rPr>
              <a:t>Каковы же дополнительные клинические преимущества данного препарата, позволяющие выделить его из числа других препаратов?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88913"/>
            <a:ext cx="8242300" cy="1079500"/>
          </a:xfrm>
        </p:spPr>
        <p:txBody>
          <a:bodyPr/>
          <a:lstStyle/>
          <a:p>
            <a:r>
              <a:rPr lang="ru-RU" sz="3200" b="1" smtClean="0">
                <a:solidFill>
                  <a:srgbClr val="FFCC00"/>
                </a:solidFill>
              </a:rPr>
              <a:t>ЭФФЕКТЫ УРАПИДИЛА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9705975" cy="475456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mtClean="0">
                <a:solidFill>
                  <a:schemeClr val="bg1"/>
                </a:solidFill>
              </a:rPr>
              <a:t> </a:t>
            </a:r>
            <a:r>
              <a:rPr lang="ru-RU" b="1" smtClean="0">
                <a:solidFill>
                  <a:schemeClr val="bg1"/>
                </a:solidFill>
              </a:rPr>
              <a:t>Быстрое начало (3-5 мин),</a:t>
            </a:r>
          </a:p>
          <a:p>
            <a:pPr>
              <a:buFont typeface="Wingdings" pitchFamily="2" charset="2"/>
              <a:buChar char="q"/>
            </a:pPr>
            <a:r>
              <a:rPr lang="ru-RU" b="1" smtClean="0">
                <a:solidFill>
                  <a:schemeClr val="bg1"/>
                </a:solidFill>
              </a:rPr>
              <a:t>  Продолжительность антигипертензивного  действия (8-12 ч) </a:t>
            </a:r>
          </a:p>
          <a:p>
            <a:pPr algn="ctr">
              <a:buFontTx/>
              <a:buNone/>
            </a:pPr>
            <a:endParaRPr lang="ru-RU" sz="4000" b="1" u="sng" smtClean="0">
              <a:solidFill>
                <a:schemeClr val="bg1"/>
              </a:solidFill>
            </a:endParaRPr>
          </a:p>
          <a:p>
            <a:pPr algn="ctr">
              <a:buFontTx/>
              <a:buNone/>
            </a:pPr>
            <a:r>
              <a:rPr lang="ru-RU" sz="4000" b="1" u="sng" smtClean="0">
                <a:solidFill>
                  <a:schemeClr val="bg1"/>
                </a:solidFill>
              </a:rPr>
              <a:t>Максимально быстро</a:t>
            </a:r>
          </a:p>
          <a:p>
            <a:pPr algn="ctr">
              <a:buFontTx/>
              <a:buNone/>
            </a:pPr>
            <a:r>
              <a:rPr lang="ru-RU" sz="4000" b="1" u="sng" smtClean="0">
                <a:solidFill>
                  <a:schemeClr val="bg1"/>
                </a:solidFill>
              </a:rPr>
              <a:t> Максимально долго!</a:t>
            </a:r>
          </a:p>
          <a:p>
            <a:endParaRPr lang="ru-RU" b="1" u="sng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	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188913"/>
            <a:ext cx="8420100" cy="1492250"/>
          </a:xfrm>
        </p:spPr>
        <p:txBody>
          <a:bodyPr/>
          <a:lstStyle/>
          <a:p>
            <a:r>
              <a:rPr lang="ru-RU" sz="3600" smtClean="0">
                <a:solidFill>
                  <a:srgbClr val="FFCC00"/>
                </a:solidFill>
                <a:latin typeface="Times New Roman" pitchFamily="18" charset="0"/>
              </a:rPr>
              <a:t>УРАПИДИЛ:</a:t>
            </a:r>
            <a:br>
              <a:rPr lang="ru-RU" sz="3600" smtClean="0">
                <a:solidFill>
                  <a:srgbClr val="FFCC00"/>
                </a:solidFill>
                <a:latin typeface="Times New Roman" pitchFamily="18" charset="0"/>
              </a:rPr>
            </a:br>
            <a:r>
              <a:rPr lang="ru-RU" sz="3600" smtClean="0">
                <a:solidFill>
                  <a:srgbClr val="FFCC00"/>
                </a:solidFill>
                <a:latin typeface="Times New Roman" pitchFamily="18" charset="0"/>
              </a:rPr>
              <a:t>эффективность и безопасность</a:t>
            </a:r>
            <a:r>
              <a:rPr lang="ru-RU" sz="400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420100" cy="4537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solidFill>
                  <a:schemeClr val="bg1"/>
                </a:solidFill>
              </a:rPr>
              <a:t>Урапидил рекомендован Европейской инициативной группой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mtClean="0">
                <a:solidFill>
                  <a:schemeClr val="bg1"/>
                </a:solidFill>
              </a:rPr>
              <a:t>по лечению инсульта для снижения АД</a:t>
            </a:r>
            <a:r>
              <a:rPr lang="ru-RU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mtClean="0">
                <a:solidFill>
                  <a:schemeClr val="bg1"/>
                </a:solidFill>
              </a:rPr>
              <a:t>при инсульте (2008), рекомендации А</a:t>
            </a:r>
            <a:r>
              <a:rPr lang="en-US" smtClean="0">
                <a:solidFill>
                  <a:schemeClr val="bg1"/>
                </a:solidFill>
              </a:rPr>
              <a:t>HA/ACA (2013)</a:t>
            </a:r>
            <a:endParaRPr lang="en-GB" b="1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80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80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80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80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180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400" smtClean="0">
                <a:solidFill>
                  <a:schemeClr val="bg1"/>
                </a:solidFill>
              </a:rPr>
              <a:t>1</a:t>
            </a:r>
            <a:r>
              <a:rPr lang="en-GB" sz="1400" smtClean="0">
                <a:solidFill>
                  <a:schemeClr val="bg1"/>
                </a:solidFill>
              </a:rPr>
              <a:t>.The European Stroke Initiative Executive Commiittee;</a:t>
            </a:r>
            <a:endParaRPr lang="ru-RU" sz="140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400" smtClean="0">
                <a:solidFill>
                  <a:schemeClr val="bg1"/>
                </a:solidFill>
              </a:rPr>
              <a:t>Cerebrovascular Dis: </a:t>
            </a:r>
            <a:r>
              <a:rPr lang="en-US" sz="1400" smtClean="0">
                <a:solidFill>
                  <a:schemeClr val="bg1"/>
                </a:solidFill>
              </a:rPr>
              <a:t>V</a:t>
            </a:r>
            <a:r>
              <a:rPr lang="ru-RU" sz="1400" smtClean="0">
                <a:solidFill>
                  <a:schemeClr val="bg1"/>
                </a:solidFill>
              </a:rPr>
              <a:t>. </a:t>
            </a:r>
            <a:r>
              <a:rPr lang="en-GB" sz="1400" smtClean="0">
                <a:solidFill>
                  <a:schemeClr val="bg1"/>
                </a:solidFill>
              </a:rPr>
              <a:t>16: </a:t>
            </a:r>
            <a:r>
              <a:rPr lang="ru-RU" sz="1400" smtClean="0">
                <a:solidFill>
                  <a:schemeClr val="bg1"/>
                </a:solidFill>
              </a:rPr>
              <a:t>	</a:t>
            </a:r>
            <a:r>
              <a:rPr lang="en-GB" sz="1400" smtClean="0">
                <a:solidFill>
                  <a:schemeClr val="bg1"/>
                </a:solidFill>
              </a:rPr>
              <a:t>311-337, 200</a:t>
            </a:r>
            <a:r>
              <a:rPr lang="ru-RU" sz="1400" smtClean="0">
                <a:solidFill>
                  <a:schemeClr val="bg1"/>
                </a:solidFill>
              </a:rPr>
              <a:t>8</a:t>
            </a:r>
            <a:endParaRPr lang="en-GB" sz="140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400" smtClean="0">
                <a:solidFill>
                  <a:schemeClr val="bg1"/>
                </a:solidFill>
              </a:rPr>
              <a:t> 2. Spah F</a:t>
            </a:r>
            <a:r>
              <a:rPr lang="ru-RU" sz="1400" smtClean="0">
                <a:solidFill>
                  <a:schemeClr val="bg1"/>
                </a:solidFill>
              </a:rPr>
              <a:t>.</a:t>
            </a:r>
            <a:r>
              <a:rPr lang="en-GB" sz="1400" smtClean="0">
                <a:solidFill>
                  <a:schemeClr val="bg1"/>
                </a:solidFill>
              </a:rPr>
              <a:t> et al. Blood pressure, supplement; </a:t>
            </a:r>
            <a:endParaRPr lang="ru-RU" sz="140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1400" smtClean="0">
                <a:solidFill>
                  <a:schemeClr val="bg1"/>
                </a:solidFill>
              </a:rPr>
              <a:t>vol</a:t>
            </a:r>
            <a:r>
              <a:rPr lang="ru-RU" sz="1400" smtClean="0">
                <a:solidFill>
                  <a:schemeClr val="bg1"/>
                </a:solidFill>
              </a:rPr>
              <a:t>.</a:t>
            </a:r>
            <a:r>
              <a:rPr lang="en-GB" sz="1400" smtClean="0">
                <a:solidFill>
                  <a:schemeClr val="bg1"/>
                </a:solidFill>
              </a:rPr>
              <a:t> 4</a:t>
            </a:r>
            <a:r>
              <a:rPr lang="ru-RU" sz="1400" smtClean="0">
                <a:solidFill>
                  <a:schemeClr val="bg1"/>
                </a:solidFill>
              </a:rPr>
              <a:t>. –</a:t>
            </a:r>
            <a:r>
              <a:rPr lang="en-GB" sz="1400" smtClean="0">
                <a:solidFill>
                  <a:schemeClr val="bg1"/>
                </a:solidFill>
              </a:rPr>
              <a:t> p</a:t>
            </a:r>
            <a:r>
              <a:rPr lang="ru-RU" sz="1400" smtClean="0">
                <a:solidFill>
                  <a:schemeClr val="bg1"/>
                </a:solidFill>
              </a:rPr>
              <a:t>.</a:t>
            </a:r>
            <a:r>
              <a:rPr lang="en-GB" sz="1400" smtClean="0">
                <a:solidFill>
                  <a:schemeClr val="bg1"/>
                </a:solidFill>
              </a:rPr>
              <a:t> 62-67 (1995)</a:t>
            </a:r>
          </a:p>
          <a:p>
            <a:pPr>
              <a:lnSpc>
                <a:spcPct val="90000"/>
              </a:lnSpc>
            </a:pPr>
            <a:endParaRPr lang="ru-RU" sz="14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335963" cy="77787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CC00"/>
                </a:solidFill>
              </a:rPr>
              <a:t>Гипертонический криз </a:t>
            </a:r>
            <a:br>
              <a:rPr lang="ru-RU" sz="3600" b="1" smtClean="0">
                <a:solidFill>
                  <a:srgbClr val="FFCC00"/>
                </a:solidFill>
              </a:rPr>
            </a:br>
            <a:endParaRPr lang="ru-RU" sz="3600" b="1" smtClean="0">
              <a:solidFill>
                <a:srgbClr val="FFCC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9078913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00" smtClean="0">
                <a:solidFill>
                  <a:schemeClr val="bg1"/>
                </a:solidFill>
              </a:rPr>
              <a:t>  </a:t>
            </a:r>
            <a:endParaRPr lang="ru-RU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80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>
                <a:solidFill>
                  <a:schemeClr val="bg1"/>
                </a:solidFill>
              </a:rPr>
              <a:t>	</a:t>
            </a:r>
            <a:r>
              <a:rPr lang="ru-RU" sz="2800" smtClean="0">
                <a:solidFill>
                  <a:schemeClr val="bg1"/>
                </a:solidFill>
              </a:rPr>
              <a:t>ГК всегда имеет четкую клиническую картину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(в отличие от бессимптомного подъема АД)!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Возникновение ГК зависит от</a:t>
            </a:r>
            <a:r>
              <a:rPr lang="ru-RU" sz="2800" smtClean="0">
                <a:solidFill>
                  <a:srgbClr val="FF0000"/>
                </a:solidFill>
              </a:rPr>
              <a:t> </a:t>
            </a:r>
            <a:r>
              <a:rPr lang="ru-RU" sz="2800" u="sng" smtClean="0">
                <a:solidFill>
                  <a:srgbClr val="FF0000"/>
                </a:solidFill>
              </a:rPr>
              <a:t>скорости</a:t>
            </a:r>
            <a:r>
              <a:rPr lang="ru-RU" sz="2800" smtClean="0">
                <a:solidFill>
                  <a:schemeClr val="bg1"/>
                </a:solidFill>
              </a:rPr>
              <a:t> повышения АД  и тяжести </a:t>
            </a:r>
            <a:r>
              <a:rPr lang="ru-RU" sz="2800" u="sng" smtClean="0">
                <a:solidFill>
                  <a:srgbClr val="FF0000"/>
                </a:solidFill>
              </a:rPr>
              <a:t>поражения </a:t>
            </a:r>
            <a:r>
              <a:rPr lang="ru-RU" sz="2800" smtClean="0">
                <a:solidFill>
                  <a:schemeClr val="bg1"/>
                </a:solidFill>
              </a:rPr>
              <a:t>органов-мишеней, и прежде всего, головного мозга , а не от цифр АД</a:t>
            </a: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200" smtClean="0">
                <a:solidFill>
                  <a:schemeClr val="bg1"/>
                </a:solidFill>
              </a:rPr>
              <a:t>JNC VI, 1997. JNC VII 2003</a:t>
            </a:r>
            <a:endParaRPr lang="ru-RU" sz="12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2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4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80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4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4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4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4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88913"/>
            <a:ext cx="8170863" cy="1295400"/>
          </a:xfrm>
        </p:spPr>
        <p:txBody>
          <a:bodyPr/>
          <a:lstStyle/>
          <a:p>
            <a:r>
              <a:rPr lang="ru-RU" sz="3600" smtClean="0">
                <a:solidFill>
                  <a:srgbClr val="FFCC00"/>
                </a:solidFill>
              </a:rPr>
              <a:t>Показания к применению Эбрантила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1412875"/>
            <a:ext cx="8313738" cy="46831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ru-RU" sz="2800" smtClean="0">
              <a:solidFill>
                <a:srgbClr val="FFCC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smtClean="0">
                <a:solidFill>
                  <a:schemeClr val="bg1"/>
                </a:solidFill>
              </a:rPr>
              <a:t>Острая гипертоническая энцефалопатия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800" smtClean="0">
                <a:solidFill>
                  <a:schemeClr val="bg1"/>
                </a:solidFill>
              </a:rPr>
              <a:t>Гипертонический криз при: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            -мозговом инсульте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            -острой сердечной недостаточности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            -остром коронарном синдроме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            </a:t>
            </a:r>
            <a:r>
              <a:rPr lang="ru-RU" u="sng" smtClean="0">
                <a:solidFill>
                  <a:srgbClr val="FFCC00"/>
                </a:solidFill>
              </a:rPr>
              <a:t>-ХОБЛ</a:t>
            </a:r>
            <a:r>
              <a:rPr lang="ru-RU" sz="2800" u="sng" smtClean="0">
                <a:solidFill>
                  <a:srgbClr val="FF0066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           -острой почечной недостаточности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            -расслаивающей аневризме аорты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3. Управляемая гипотензия во время и/или хирургической операции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80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60350"/>
            <a:ext cx="8747125" cy="865188"/>
          </a:xfrm>
        </p:spPr>
        <p:txBody>
          <a:bodyPr/>
          <a:lstStyle/>
          <a:p>
            <a:r>
              <a:rPr lang="ru-RU" sz="3200" smtClean="0">
                <a:solidFill>
                  <a:srgbClr val="FFCC00"/>
                </a:solidFill>
              </a:rPr>
              <a:t>Способы введения и режим дозирования Эбрантила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76288" y="1557338"/>
            <a:ext cx="8386762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u="sng" smtClean="0">
                <a:solidFill>
                  <a:srgbClr val="FFCC00"/>
                </a:solidFill>
              </a:rPr>
              <a:t>1. Внутривенное струйное введение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i="1" smtClean="0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smtClean="0">
                <a:solidFill>
                  <a:schemeClr val="bg1"/>
                </a:solidFill>
              </a:rPr>
              <a:t>	</a:t>
            </a:r>
            <a:r>
              <a:rPr lang="ru-RU" sz="2000" b="1" smtClean="0">
                <a:solidFill>
                  <a:schemeClr val="bg1"/>
                </a:solidFill>
              </a:rPr>
              <a:t>а)</a:t>
            </a:r>
            <a:r>
              <a:rPr lang="ru-RU" sz="2000" smtClean="0">
                <a:solidFill>
                  <a:schemeClr val="bg1"/>
                </a:solidFill>
              </a:rPr>
              <a:t> </a:t>
            </a:r>
            <a:r>
              <a:rPr lang="ru-RU" sz="2000" smtClean="0">
                <a:solidFill>
                  <a:schemeClr val="bg1"/>
                </a:solidFill>
                <a:latin typeface="Comic Sans MS" pitchFamily="66" charset="0"/>
              </a:rPr>
              <a:t>Первоначально Эбрантил назначают в дозе 25 мг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bg1"/>
                </a:solidFill>
                <a:latin typeface="Comic Sans MS" pitchFamily="66" charset="0"/>
              </a:rPr>
              <a:t> 	(1 ампула, 5 мл раствора ) в разведении  10 мл 0,9% натрия хлорида, в/в медленно в течение 5 мин и препарат начинает действовать через 3-5 мин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smtClean="0">
                <a:solidFill>
                  <a:schemeClr val="bg1"/>
                </a:solidFill>
                <a:latin typeface="Comic Sans MS" pitchFamily="66" charset="0"/>
              </a:rPr>
              <a:t>  	б</a:t>
            </a:r>
            <a:r>
              <a:rPr lang="ru-RU" sz="180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ru-RU" sz="2000" smtClean="0">
                <a:solidFill>
                  <a:schemeClr val="bg1"/>
                </a:solidFill>
                <a:latin typeface="Comic Sans MS" pitchFamily="66" charset="0"/>
              </a:rPr>
              <a:t>При недостаточном терапевтическом эффекте  </a:t>
            </a:r>
            <a:r>
              <a:rPr lang="ru-RU" sz="2000" smtClean="0">
                <a:solidFill>
                  <a:srgbClr val="FFCC00"/>
                </a:solidFill>
                <a:latin typeface="Comic Sans MS" pitchFamily="66" charset="0"/>
              </a:rPr>
              <a:t>через 10 мин</a:t>
            </a:r>
            <a:r>
              <a:rPr lang="ru-RU" sz="2000" smtClean="0">
                <a:solidFill>
                  <a:schemeClr val="bg1"/>
                </a:solidFill>
                <a:latin typeface="Comic Sans MS" pitchFamily="66" charset="0"/>
              </a:rPr>
              <a:t> повторяют введение  Эбрантила в той же дозе- 25 мг в разведении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>
                <a:solidFill>
                  <a:schemeClr val="bg1"/>
                </a:solidFill>
                <a:latin typeface="Comic Sans MS" pitchFamily="66" charset="0"/>
              </a:rPr>
              <a:t>	в) При недостаточном эффекте через 10 мин Эбрантил  в дозе 50 мг в разведении</a:t>
            </a:r>
            <a:r>
              <a:rPr lang="ru-RU" sz="180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endParaRPr lang="ru-RU" sz="160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da-DK" sz="1600" smtClean="0">
                <a:solidFill>
                  <a:schemeClr val="bg1"/>
                </a:solidFill>
              </a:rPr>
              <a:t>1. CCDS,Urapidil, parenteral 2007</a:t>
            </a:r>
          </a:p>
          <a:p>
            <a:pPr>
              <a:lnSpc>
                <a:spcPct val="80000"/>
              </a:lnSpc>
            </a:pPr>
            <a:r>
              <a:rPr lang="da-DK" sz="1600" smtClean="0"/>
              <a:t>      </a:t>
            </a:r>
            <a:r>
              <a:rPr lang="da-DK" sz="1600" smtClean="0">
                <a:solidFill>
                  <a:schemeClr val="bg1"/>
                </a:solidFill>
              </a:rPr>
              <a:t>2. Dooley M. Drugs  56(5): 929-955, 1998 (Nov)</a:t>
            </a:r>
          </a:p>
          <a:p>
            <a:pPr>
              <a:lnSpc>
                <a:spcPct val="80000"/>
              </a:lnSpc>
            </a:pPr>
            <a:endParaRPr lang="ru-RU" sz="160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33375"/>
            <a:ext cx="8348662" cy="1366838"/>
          </a:xfrm>
        </p:spPr>
        <p:txBody>
          <a:bodyPr/>
          <a:lstStyle/>
          <a:p>
            <a:r>
              <a:rPr lang="ru-RU" sz="2800" smtClean="0">
                <a:solidFill>
                  <a:srgbClr val="FFCC00"/>
                </a:solidFill>
              </a:rPr>
              <a:t>Способы введения  и режим дозирования Эбрантила </a:t>
            </a:r>
            <a:br>
              <a:rPr lang="ru-RU" sz="2800" smtClean="0">
                <a:solidFill>
                  <a:srgbClr val="FFCC00"/>
                </a:solidFill>
              </a:rPr>
            </a:br>
            <a:r>
              <a:rPr lang="ru-RU" sz="3200" smtClean="0">
                <a:solidFill>
                  <a:srgbClr val="FFCC00"/>
                </a:solidFill>
              </a:rPr>
              <a:t>(</a:t>
            </a:r>
            <a:r>
              <a:rPr lang="ru-RU" sz="2400" smtClean="0">
                <a:solidFill>
                  <a:srgbClr val="FFCC00"/>
                </a:solidFill>
              </a:rPr>
              <a:t>Гипертоническая энцефалопатия, инсульт)</a:t>
            </a:r>
            <a:br>
              <a:rPr lang="ru-RU" sz="2400" smtClean="0">
                <a:solidFill>
                  <a:srgbClr val="FFCC00"/>
                </a:solidFill>
              </a:rPr>
            </a:br>
            <a:endParaRPr lang="ru-RU" sz="2400" smtClean="0">
              <a:solidFill>
                <a:srgbClr val="FFCC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42950" y="2420938"/>
            <a:ext cx="8420100" cy="36750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u="sng" smtClean="0">
                <a:solidFill>
                  <a:srgbClr val="FFCC00"/>
                </a:solidFill>
              </a:rPr>
              <a:t>2. Оптимально внутривенное капельное</a:t>
            </a:r>
            <a:r>
              <a:rPr lang="ru-RU" sz="2400" smtClean="0">
                <a:solidFill>
                  <a:srgbClr val="FFCC00"/>
                </a:solidFill>
              </a:rPr>
              <a:t> </a:t>
            </a:r>
            <a:r>
              <a:rPr lang="ru-RU" sz="2400" smtClean="0">
                <a:solidFill>
                  <a:schemeClr val="bg1"/>
                </a:solidFill>
              </a:rPr>
              <a:t> </a:t>
            </a:r>
            <a:r>
              <a:rPr lang="ru-RU" sz="2400" u="sng" smtClean="0">
                <a:solidFill>
                  <a:srgbClr val="FFCC00"/>
                </a:solidFill>
              </a:rPr>
              <a:t>введение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bg1"/>
                </a:solidFill>
              </a:rPr>
              <a:t>Раствор для капельной инфузии: 100-125 мг препарата (4-5 ампул по 5 мл) добавляют к 400 мл 0,9% раствора  Натрия хлорида и вводят с начальной скоростью 2 мг/мин  (80-88 кап/мин), поддерживающая доза 9 мг/час</a:t>
            </a:r>
          </a:p>
          <a:p>
            <a:pPr>
              <a:lnSpc>
                <a:spcPct val="80000"/>
              </a:lnSpc>
            </a:pPr>
            <a:endParaRPr lang="ru-RU" sz="200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600" smtClean="0">
                <a:solidFill>
                  <a:schemeClr val="bg1"/>
                </a:solidFill>
              </a:rPr>
              <a:t>	Скорость и доза  введения Эбрантила зависят от показателей уровня АД пациента!!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ru-RU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420100" cy="777875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CC00"/>
                </a:solidFill>
              </a:rPr>
              <a:t>Способы введения и режим дозирования Эбрантила</a:t>
            </a:r>
            <a:r>
              <a:rPr lang="ru-RU" sz="4000" b="1" i="1" smtClean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35843" name="Объект 2"/>
          <p:cNvSpPr>
            <a:spLocks noGrp="1"/>
          </p:cNvSpPr>
          <p:nvPr>
            <p:ph idx="4294967295"/>
          </p:nvPr>
        </p:nvSpPr>
        <p:spPr>
          <a:xfrm>
            <a:off x="0" y="1700213"/>
            <a:ext cx="8915400" cy="442595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Если для введения поддерживающей дозы используется перфузионный насос, то      100 мг препарата (4 ампулы по 5 мл или      2 ампулы по 10 мл) вводят в шприц перфузионного насоса и разводят до 50 мл физиологическим раствором, 5% или       10% раствором глюкозы </a:t>
            </a:r>
          </a:p>
          <a:p>
            <a:pPr eaLnBrk="1" hangingPunct="1"/>
            <a:endParaRPr 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2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4860925" y="-200025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00025" y="260350"/>
          <a:ext cx="9345613" cy="647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Слайд" r:id="rId3" imgW="4290022" imgH="3215566" progId="PowerPoint.Slide.8">
                  <p:embed/>
                </p:oleObj>
              </mc:Choice>
              <mc:Fallback>
                <p:oleObj name="Слайд" r:id="rId3" imgW="4290022" imgH="3215566" progId="PowerPoint.Slid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260350"/>
                        <a:ext cx="9345613" cy="6470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776288" y="1773238"/>
            <a:ext cx="8420100" cy="4322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bg1"/>
                </a:solidFill>
              </a:rPr>
              <a:t>В настоящее время в России около </a:t>
            </a:r>
            <a:r>
              <a:rPr lang="ru-RU" sz="2800" b="1" smtClean="0">
                <a:solidFill>
                  <a:srgbClr val="FFCC00"/>
                </a:solidFill>
              </a:rPr>
              <a:t>45 миллионов</a:t>
            </a:r>
            <a:r>
              <a:rPr lang="ru-RU" sz="2800" smtClean="0">
                <a:solidFill>
                  <a:schemeClr val="bg1"/>
                </a:solidFill>
              </a:rPr>
              <a:t> людей страдают от гипертонической болезни</a:t>
            </a:r>
          </a:p>
          <a:p>
            <a:pPr eaLnBrk="1" hangingPunct="1">
              <a:buFontTx/>
              <a:buNone/>
            </a:pPr>
            <a:endParaRPr lang="en-GB" sz="2800" i="1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>
                <a:solidFill>
                  <a:schemeClr val="bg1"/>
                </a:solidFill>
              </a:rPr>
              <a:t>т</a:t>
            </a:r>
            <a:r>
              <a:rPr lang="en-GB" sz="2800" smtClean="0">
                <a:solidFill>
                  <a:schemeClr val="bg1"/>
                </a:solidFill>
              </a:rPr>
              <a:t>олько </a:t>
            </a:r>
            <a:r>
              <a:rPr lang="ru-RU" sz="2800" b="1" smtClean="0">
                <a:solidFill>
                  <a:schemeClr val="bg1"/>
                </a:solidFill>
              </a:rPr>
              <a:t>5</a:t>
            </a:r>
            <a:r>
              <a:rPr lang="en-GB" sz="2800" b="1" smtClean="0">
                <a:solidFill>
                  <a:schemeClr val="bg1"/>
                </a:solidFill>
              </a:rPr>
              <a:t>7%</a:t>
            </a:r>
            <a:r>
              <a:rPr lang="en-GB" sz="2800" smtClean="0">
                <a:solidFill>
                  <a:schemeClr val="bg1"/>
                </a:solidFill>
              </a:rPr>
              <a:t> </a:t>
            </a:r>
            <a:r>
              <a:rPr lang="ru-RU" sz="2800" smtClean="0">
                <a:solidFill>
                  <a:schemeClr val="bg1"/>
                </a:solidFill>
              </a:rPr>
              <a:t>гипертоников знают о своей болезни</a:t>
            </a:r>
            <a:r>
              <a:rPr lang="en-GB" sz="2800" smtClean="0">
                <a:solidFill>
                  <a:schemeClr val="bg1"/>
                </a:solidFill>
              </a:rPr>
              <a:t>;</a:t>
            </a:r>
            <a:endParaRPr lang="ru-RU" sz="2800" smtClean="0">
              <a:solidFill>
                <a:schemeClr val="bg1"/>
              </a:solidFill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>
                <a:solidFill>
                  <a:schemeClr val="bg1"/>
                </a:solidFill>
              </a:rPr>
              <a:t>только </a:t>
            </a:r>
            <a:r>
              <a:rPr lang="ru-RU" sz="2800" b="1" smtClean="0">
                <a:solidFill>
                  <a:schemeClr val="bg1"/>
                </a:solidFill>
              </a:rPr>
              <a:t>17 </a:t>
            </a:r>
            <a:r>
              <a:rPr lang="en-GB" sz="2800" b="1" smtClean="0">
                <a:solidFill>
                  <a:schemeClr val="bg1"/>
                </a:solidFill>
              </a:rPr>
              <a:t>%</a:t>
            </a:r>
            <a:r>
              <a:rPr lang="en-GB" sz="2800" smtClean="0">
                <a:solidFill>
                  <a:schemeClr val="bg1"/>
                </a:solidFill>
              </a:rPr>
              <a:t> </a:t>
            </a:r>
            <a:r>
              <a:rPr lang="ru-RU" sz="2800" smtClean="0">
                <a:solidFill>
                  <a:schemeClr val="bg1"/>
                </a:solidFill>
              </a:rPr>
              <a:t>из них</a:t>
            </a:r>
            <a:r>
              <a:rPr lang="en-GB" sz="2800" smtClean="0">
                <a:solidFill>
                  <a:schemeClr val="bg1"/>
                </a:solidFill>
              </a:rPr>
              <a:t> </a:t>
            </a:r>
            <a:r>
              <a:rPr lang="ru-RU" sz="2800" smtClean="0">
                <a:solidFill>
                  <a:schemeClr val="bg1"/>
                </a:solidFill>
              </a:rPr>
              <a:t>получают лечение</a:t>
            </a:r>
            <a:r>
              <a:rPr lang="en-GB" sz="2800" smtClean="0">
                <a:solidFill>
                  <a:schemeClr val="bg1"/>
                </a:solidFill>
              </a:rPr>
              <a:t>,</a:t>
            </a:r>
            <a:r>
              <a:rPr lang="ru-RU" sz="280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800" smtClean="0">
                <a:solidFill>
                  <a:schemeClr val="bg1"/>
                </a:solidFill>
              </a:rPr>
              <a:t>только у </a:t>
            </a:r>
            <a:r>
              <a:rPr lang="en-GB" sz="2800" b="1" smtClean="0">
                <a:solidFill>
                  <a:schemeClr val="bg1"/>
                </a:solidFill>
              </a:rPr>
              <a:t>8%</a:t>
            </a:r>
            <a:r>
              <a:rPr lang="en-GB" sz="2800" smtClean="0">
                <a:solidFill>
                  <a:schemeClr val="bg1"/>
                </a:solidFill>
              </a:rPr>
              <a:t> </a:t>
            </a:r>
            <a:r>
              <a:rPr lang="ru-RU" sz="2800" smtClean="0">
                <a:solidFill>
                  <a:schemeClr val="bg1"/>
                </a:solidFill>
              </a:rPr>
              <a:t>терапия является адекватной</a:t>
            </a:r>
            <a:r>
              <a:rPr lang="en-GB" sz="2800" smtClean="0">
                <a:solidFill>
                  <a:schemeClr val="bg1"/>
                </a:solidFill>
              </a:rPr>
              <a:t>.</a:t>
            </a:r>
            <a:endParaRPr lang="ru-RU" sz="28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ru-RU" sz="2800" smtClean="0">
              <a:solidFill>
                <a:schemeClr val="tx2"/>
              </a:solidFill>
            </a:endParaRPr>
          </a:p>
          <a:p>
            <a:endParaRPr lang="ru-RU" sz="280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85900" y="1557338"/>
            <a:ext cx="84201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solidFill>
                  <a:srgbClr val="FFCC00"/>
                </a:solidFill>
              </a:rPr>
              <a:t>			ПРОФИЛАКТИКА ГИПЕРТОНИЧЕСКИХ КРИЗОВ!!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188913"/>
            <a:ext cx="8420100" cy="719137"/>
          </a:xfrm>
        </p:spPr>
        <p:txBody>
          <a:bodyPr/>
          <a:lstStyle/>
          <a:p>
            <a:r>
              <a:rPr lang="ru-RU" sz="4000" smtClean="0">
                <a:solidFill>
                  <a:srgbClr val="FFCC00"/>
                </a:solidFill>
              </a:rPr>
              <a:t>Частота гипертонических кризов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76313" y="2006600"/>
            <a:ext cx="7953375" cy="4062413"/>
          </a:xfrm>
        </p:spPr>
        <p:txBody>
          <a:bodyPr/>
          <a:lstStyle/>
          <a:p>
            <a:r>
              <a:rPr lang="ru-RU" smtClean="0"/>
              <a:t>-</a:t>
            </a:r>
            <a:r>
              <a:rPr lang="ru-RU" smtClean="0">
                <a:solidFill>
                  <a:schemeClr val="bg1"/>
                </a:solidFill>
              </a:rPr>
              <a:t>ГК являются одним из наиболее частых поводов к вызову бригад СМП , причем их частота не имеет тенденции к снижению, несмотря на появление все большего количества антигипертензивных препаратов</a:t>
            </a:r>
          </a:p>
          <a:p>
            <a:endParaRPr lang="ru-RU" smtClean="0">
              <a:solidFill>
                <a:schemeClr val="bg1"/>
              </a:solidFill>
            </a:endParaRPr>
          </a:p>
          <a:p>
            <a:endParaRPr 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420100" cy="1143000"/>
          </a:xfrm>
        </p:spPr>
        <p:txBody>
          <a:bodyPr/>
          <a:lstStyle/>
          <a:p>
            <a:r>
              <a:rPr lang="ru-RU" sz="3600" b="1" smtClean="0">
                <a:solidFill>
                  <a:srgbClr val="FFCC00"/>
                </a:solidFill>
              </a:rPr>
              <a:t>Частота повторных кризов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84201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Повторные ГК – 91,9%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Из них, 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в течение года - 62,7%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в течение месяца - 39,6%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</a:rPr>
              <a:t>в течение 48 часов (рецидивирующие кризы) – 11,7%</a:t>
            </a:r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3368675" y="6088063"/>
            <a:ext cx="5905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latin typeface="Arial" pitchFamily="34" charset="0"/>
                <a:cs typeface="Arial" pitchFamily="34" charset="0"/>
              </a:rPr>
              <a:t>НИИСМП им. Склифософского, 2008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2438" y="188913"/>
            <a:ext cx="9453562" cy="954087"/>
          </a:xfrm>
        </p:spPr>
        <p:txBody>
          <a:bodyPr/>
          <a:lstStyle/>
          <a:p>
            <a:r>
              <a:rPr lang="ru-RU" sz="3200" smtClean="0">
                <a:solidFill>
                  <a:srgbClr val="FFCC00"/>
                </a:solidFill>
                <a:cs typeface="Arial" charset="0"/>
              </a:rPr>
              <a:t>НАИБОЛЕЕ ЧАСТЫЕ ИСХОДЫ ГИПЕРТОНИЧЕСКИХ КРИЗОВ</a:t>
            </a:r>
          </a:p>
        </p:txBody>
      </p:sp>
      <p:graphicFrame>
        <p:nvGraphicFramePr>
          <p:cNvPr id="1026" name="Диаграмма 25"/>
          <p:cNvGraphicFramePr>
            <a:graphicFrameLocks/>
          </p:cNvGraphicFramePr>
          <p:nvPr/>
        </p:nvGraphicFramePr>
        <p:xfrm>
          <a:off x="776288" y="1268413"/>
          <a:ext cx="9540875" cy="501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9468012" imgH="4962617" progId="Excel.Sheet.8">
                  <p:embed/>
                </p:oleObj>
              </mc:Choice>
              <mc:Fallback>
                <p:oleObj name="Worksheet" r:id="rId4" imgW="9468012" imgH="4962617" progId="Excel.Sheet.8">
                  <p:embed/>
                  <p:pic>
                    <p:nvPicPr>
                      <p:cNvPr id="0" name="Диаграмма 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1268413"/>
                        <a:ext cx="9540875" cy="501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2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6357938"/>
            <a:ext cx="37242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915400" cy="1196975"/>
          </a:xfrm>
        </p:spPr>
        <p:txBody>
          <a:bodyPr/>
          <a:lstStyle/>
          <a:p>
            <a:r>
              <a:rPr lang="ru-RU" sz="3600" smtClean="0">
                <a:solidFill>
                  <a:srgbClr val="FFCC00"/>
                </a:solidFill>
              </a:rPr>
              <a:t>Диагностика гипертонического криза</a:t>
            </a:r>
            <a:endParaRPr lang="ru-RU" sz="3600" smtClean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28775"/>
            <a:ext cx="8915400" cy="4525963"/>
          </a:xfrm>
        </p:spPr>
        <p:txBody>
          <a:bodyPr/>
          <a:lstStyle/>
          <a:p>
            <a:pPr marL="0" indent="20638">
              <a:lnSpc>
                <a:spcPct val="90000"/>
              </a:lnSpc>
              <a:buClr>
                <a:srgbClr val="FFFF00"/>
              </a:buClr>
              <a:buSzPct val="170000"/>
              <a:buFont typeface="Wingdings" pitchFamily="2" charset="2"/>
              <a:buNone/>
            </a:pPr>
            <a:r>
              <a:rPr lang="ru-RU" smtClean="0">
                <a:solidFill>
                  <a:srgbClr val="FFCC00"/>
                </a:solidFill>
                <a:latin typeface="Arial Rounded MT Bold" pitchFamily="34" charset="0"/>
              </a:rPr>
              <a:t>•</a:t>
            </a:r>
            <a:r>
              <a:rPr lang="ru-RU" smtClean="0">
                <a:solidFill>
                  <a:schemeClr val="bg1"/>
                </a:solidFill>
              </a:rPr>
              <a:t> Относительно внезапное начало заболевания – от минут до нескольких часов.</a:t>
            </a:r>
          </a:p>
          <a:p>
            <a:pPr marL="0" indent="20638">
              <a:lnSpc>
                <a:spcPct val="90000"/>
              </a:lnSpc>
              <a:buClr>
                <a:srgbClr val="FFFF00"/>
              </a:buClr>
              <a:buSzPct val="170000"/>
              <a:buFont typeface="Wingdings" pitchFamily="2" charset="2"/>
              <a:buNone/>
            </a:pPr>
            <a:r>
              <a:rPr lang="ru-RU" smtClean="0">
                <a:solidFill>
                  <a:srgbClr val="FFCC00"/>
                </a:solidFill>
              </a:rPr>
              <a:t>•</a:t>
            </a:r>
            <a:r>
              <a:rPr lang="ru-RU" smtClean="0">
                <a:solidFill>
                  <a:schemeClr val="bg1"/>
                </a:solidFill>
              </a:rPr>
              <a:t>Индивидуально высокий подъем артериального давления – с учетом обычных (рабочих) цифр.</a:t>
            </a:r>
          </a:p>
          <a:p>
            <a:pPr marL="0" indent="20638">
              <a:lnSpc>
                <a:spcPct val="90000"/>
              </a:lnSpc>
              <a:buClr>
                <a:srgbClr val="FFFF00"/>
              </a:buClr>
              <a:buSzPct val="170000"/>
              <a:buFont typeface="Wingdings" pitchFamily="2" charset="2"/>
              <a:buNone/>
            </a:pPr>
            <a:r>
              <a:rPr lang="ru-RU" smtClean="0">
                <a:solidFill>
                  <a:srgbClr val="FFCC00"/>
                </a:solidFill>
              </a:rPr>
              <a:t>•</a:t>
            </a:r>
            <a:r>
              <a:rPr lang="ru-RU" smtClean="0">
                <a:solidFill>
                  <a:schemeClr val="bg1"/>
                </a:solidFill>
              </a:rPr>
              <a:t>Появление или усугубление субъективных и объективных признаков поражения органов-мишеней, степень выраженности которых определяется тяжестью криза.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87338"/>
            <a:ext cx="8915400" cy="1196975"/>
          </a:xfrm>
        </p:spPr>
        <p:txBody>
          <a:bodyPr/>
          <a:lstStyle/>
          <a:p>
            <a:r>
              <a:rPr lang="ru-RU" sz="3600" smtClean="0">
                <a:solidFill>
                  <a:srgbClr val="FFCC00"/>
                </a:solidFill>
              </a:rPr>
              <a:t>Диагностика гипертонического криза </a:t>
            </a:r>
            <a:br>
              <a:rPr lang="ru-RU" sz="3600" smtClean="0">
                <a:solidFill>
                  <a:srgbClr val="FFCC00"/>
                </a:solidFill>
              </a:rPr>
            </a:br>
            <a:endParaRPr lang="ru-RU" sz="3600" smtClean="0">
              <a:solidFill>
                <a:srgbClr val="FFCC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88950" y="1125538"/>
            <a:ext cx="8915400" cy="4895850"/>
          </a:xfrm>
        </p:spPr>
        <p:txBody>
          <a:bodyPr/>
          <a:lstStyle/>
          <a:p>
            <a:pPr marL="0" indent="20638">
              <a:lnSpc>
                <a:spcPct val="90000"/>
              </a:lnSpc>
              <a:buClr>
                <a:srgbClr val="FFFF00"/>
              </a:buClr>
              <a:buSzPct val="170000"/>
              <a:buFont typeface="Wingdings" pitchFamily="2" charset="2"/>
              <a:buNone/>
            </a:pPr>
            <a:r>
              <a:rPr lang="ru-RU" sz="2400" smtClean="0">
                <a:solidFill>
                  <a:schemeClr val="bg1"/>
                </a:solidFill>
              </a:rPr>
              <a:t>•Головная боль, головокружение, тошнота</a:t>
            </a:r>
          </a:p>
          <a:p>
            <a:pPr marL="0" indent="20638">
              <a:lnSpc>
                <a:spcPct val="90000"/>
              </a:lnSpc>
              <a:buClr>
                <a:srgbClr val="FFFF00"/>
              </a:buClr>
              <a:buSzPct val="170000"/>
              <a:buFont typeface="Wingdings" pitchFamily="2" charset="2"/>
              <a:buNone/>
            </a:pPr>
            <a:r>
              <a:rPr lang="ru-RU" sz="2400" smtClean="0">
                <a:solidFill>
                  <a:schemeClr val="bg1"/>
                </a:solidFill>
                <a:latin typeface="Arial Rounded MT Bold" pitchFamily="34" charset="0"/>
              </a:rPr>
              <a:t>• Нарушение зрения (пелена перед глазами, мелькание «мушек»)</a:t>
            </a:r>
          </a:p>
          <a:p>
            <a:pPr marL="0" indent="20638">
              <a:lnSpc>
                <a:spcPct val="90000"/>
              </a:lnSpc>
              <a:buClr>
                <a:srgbClr val="FFFF00"/>
              </a:buClr>
              <a:buSzPct val="170000"/>
              <a:buFont typeface="Wingdings" pitchFamily="2" charset="2"/>
              <a:buNone/>
            </a:pPr>
            <a:r>
              <a:rPr lang="ru-RU" sz="2400" smtClean="0">
                <a:solidFill>
                  <a:schemeClr val="bg1"/>
                </a:solidFill>
                <a:latin typeface="Arial Rounded MT Bold" pitchFamily="34" charset="0"/>
              </a:rPr>
              <a:t>•Боль в области сердца</a:t>
            </a:r>
          </a:p>
          <a:p>
            <a:pPr marL="0" indent="20638">
              <a:lnSpc>
                <a:spcPct val="90000"/>
              </a:lnSpc>
              <a:buClr>
                <a:srgbClr val="FFFF00"/>
              </a:buClr>
              <a:buSzPct val="170000"/>
              <a:buFont typeface="Wingdings" pitchFamily="2" charset="2"/>
              <a:buNone/>
            </a:pPr>
            <a:r>
              <a:rPr lang="ru-RU" sz="2400" smtClean="0">
                <a:solidFill>
                  <a:schemeClr val="bg1"/>
                </a:solidFill>
                <a:latin typeface="Arial Rounded MT Bold" pitchFamily="34" charset="0"/>
              </a:rPr>
              <a:t>•Одышка</a:t>
            </a:r>
          </a:p>
          <a:p>
            <a:pPr marL="0" indent="20638">
              <a:lnSpc>
                <a:spcPct val="90000"/>
              </a:lnSpc>
              <a:buClr>
                <a:srgbClr val="FFFF00"/>
              </a:buClr>
              <a:buSzPct val="170000"/>
              <a:buFont typeface="Wingdings" pitchFamily="2" charset="2"/>
              <a:buNone/>
            </a:pPr>
            <a:r>
              <a:rPr lang="ru-RU" sz="2400" smtClean="0">
                <a:solidFill>
                  <a:schemeClr val="bg1"/>
                </a:solidFill>
                <a:latin typeface="Arial Rounded MT Bold" pitchFamily="34" charset="0"/>
              </a:rPr>
              <a:t>• Вегетативные проявления ГК (дрожь, холодный пот, бледность или гиперемия лица, тремор рук и т.д.)</a:t>
            </a:r>
          </a:p>
          <a:p>
            <a:pPr marL="0" indent="20638">
              <a:lnSpc>
                <a:spcPct val="90000"/>
              </a:lnSpc>
              <a:buClr>
                <a:srgbClr val="FFFF00"/>
              </a:buClr>
              <a:buSzPct val="170000"/>
              <a:buFont typeface="Wingdings" pitchFamily="2" charset="2"/>
              <a:buNone/>
            </a:pPr>
            <a:endParaRPr lang="ru-RU" sz="240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marL="0" indent="20638">
              <a:lnSpc>
                <a:spcPct val="90000"/>
              </a:lnSpc>
              <a:buClr>
                <a:srgbClr val="FFFF00"/>
              </a:buClr>
              <a:buSzPct val="170000"/>
              <a:buFont typeface="Wingdings" pitchFamily="2" charset="2"/>
              <a:buNone/>
            </a:pPr>
            <a:r>
              <a:rPr lang="ru-RU" sz="2400" b="1" i="1" smtClean="0">
                <a:solidFill>
                  <a:srgbClr val="66CCFF"/>
                </a:solidFill>
              </a:rPr>
              <a:t>При сочетании внезапного повышения АД с интенсивной головной болью диагноз ГК вероятен, а при наличии других жалоб в сочетании с повышенным АД до индивидуально высоких величин несомненен</a:t>
            </a:r>
            <a:r>
              <a:rPr lang="ru-RU" sz="2400" b="1" smtClean="0">
                <a:solidFill>
                  <a:srgbClr val="66CCFF"/>
                </a:solidFill>
              </a:rPr>
              <a:t>!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FFCC00"/>
                </a:solidFill>
              </a:rPr>
              <a:t/>
            </a:r>
            <a:br>
              <a:rPr lang="ru-RU" sz="3200" smtClean="0">
                <a:solidFill>
                  <a:srgbClr val="FFCC00"/>
                </a:solidFill>
              </a:rPr>
            </a:br>
            <a:r>
              <a:rPr lang="ru-RU" sz="3200" smtClean="0">
                <a:solidFill>
                  <a:srgbClr val="FFCC00"/>
                </a:solidFill>
              </a:rPr>
              <a:t>ГИПЕРТОНИЧЕСКИЙ КРИЗ </a:t>
            </a:r>
            <a:r>
              <a:rPr lang="ru-RU" sz="3200" smtClean="0">
                <a:solidFill>
                  <a:srgbClr val="FFFF00"/>
                </a:solidFill>
              </a:rPr>
              <a:t/>
            </a:r>
            <a:br>
              <a:rPr lang="ru-RU" sz="3200" smtClean="0">
                <a:solidFill>
                  <a:srgbClr val="FFFF00"/>
                </a:solidFill>
              </a:rPr>
            </a:br>
            <a:r>
              <a:rPr lang="ru-RU" sz="4000" smtClean="0">
                <a:solidFill>
                  <a:srgbClr val="FFFF00"/>
                </a:solidFill>
              </a:rPr>
              <a:t/>
            </a:r>
            <a:br>
              <a:rPr lang="ru-RU" sz="4000" smtClean="0">
                <a:solidFill>
                  <a:srgbClr val="FFFF00"/>
                </a:solidFill>
              </a:rPr>
            </a:br>
            <a:endParaRPr lang="ru-RU" sz="4000" smtClean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052513"/>
            <a:ext cx="8915400" cy="507365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  <a:latin typeface="Times New Roman" pitchFamily="18" charset="0"/>
              </a:rPr>
              <a:t>		</a:t>
            </a:r>
          </a:p>
          <a:p>
            <a:pPr>
              <a:buFontTx/>
              <a:buNone/>
            </a:pPr>
            <a:r>
              <a:rPr lang="ru-RU" u="sng" smtClean="0">
                <a:solidFill>
                  <a:srgbClr val="FF0000"/>
                </a:solidFill>
                <a:latin typeface="Times New Roman" pitchFamily="18" charset="0"/>
              </a:rPr>
              <a:t>Бригаде  СМП  необходимо оценить</a:t>
            </a:r>
            <a:r>
              <a:rPr lang="ru-RU" u="sng" smtClean="0">
                <a:solidFill>
                  <a:srgbClr val="FFCC00"/>
                </a:solidFill>
                <a:latin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  <a:latin typeface="Times New Roman" pitchFamily="18" charset="0"/>
              </a:rPr>
              <a:t>		1. Степень повышения уровня АД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  <a:latin typeface="Times New Roman" pitchFamily="18" charset="0"/>
              </a:rPr>
              <a:t>		2. Есть ли поражение органов-мишеней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  <a:latin typeface="Times New Roman" pitchFamily="18" charset="0"/>
              </a:rPr>
              <a:t>		3. Наметить уровень, до которого 			    необходимо снижать АД</a:t>
            </a:r>
          </a:p>
          <a:p>
            <a:pPr>
              <a:buFontTx/>
              <a:buNone/>
            </a:pPr>
            <a:r>
              <a:rPr lang="ru-RU" smtClean="0">
                <a:solidFill>
                  <a:schemeClr val="bg1"/>
                </a:solidFill>
                <a:latin typeface="Times New Roman" pitchFamily="18" charset="0"/>
              </a:rPr>
              <a:t>		4. Выбрать антигипертензивный препарат 	    и 	путь  введения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10586</TotalTime>
  <Words>1503</Words>
  <Application>Microsoft Office PowerPoint</Application>
  <PresentationFormat>Лист A4 (210x297 мм)</PresentationFormat>
  <Paragraphs>302</Paragraphs>
  <Slides>36</Slides>
  <Notes>14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46" baseType="lpstr">
      <vt:lpstr>Arial</vt:lpstr>
      <vt:lpstr>Times New Roman</vt:lpstr>
      <vt:lpstr>Arial Rounded MT Bold</vt:lpstr>
      <vt:lpstr>Wingdings</vt:lpstr>
      <vt:lpstr>Symbol</vt:lpstr>
      <vt:lpstr>Comic Sans MS</vt:lpstr>
      <vt:lpstr>Bookman Old Style</vt:lpstr>
      <vt:lpstr>Оформление по умолчанию</vt:lpstr>
      <vt:lpstr>Microsoft Excel Worksheet</vt:lpstr>
      <vt:lpstr>Слайд Microsoft PowerPoint 97-2003</vt:lpstr>
      <vt:lpstr> СОВРЕМЕННЫЕ ПОДХОДЫ  К ЛЕЧЕНИЮ ГИПЕРТОНИЧЕСКИХ КРИЗОВ НА ДОГОСПИТАЛЬНОМ ЭТАПЕ </vt:lpstr>
      <vt:lpstr>Гипертонический криз  </vt:lpstr>
      <vt:lpstr>Гипертонический криз  </vt:lpstr>
      <vt:lpstr>Частота гипертонических кризов</vt:lpstr>
      <vt:lpstr>Частота повторных кризов</vt:lpstr>
      <vt:lpstr>НАИБОЛЕЕ ЧАСТЫЕ ИСХОДЫ ГИПЕРТОНИЧЕСКИХ КРИЗОВ</vt:lpstr>
      <vt:lpstr>Диагностика гипертонического криза</vt:lpstr>
      <vt:lpstr>Диагностика гипертонического криза  </vt:lpstr>
      <vt:lpstr> ГИПЕРТОНИЧЕСКИЙ КРИЗ   </vt:lpstr>
      <vt:lpstr>Задачи терапии при гипертоническом кризе</vt:lpstr>
      <vt:lpstr>Алгоритм лечебных мероприятий при ГК</vt:lpstr>
      <vt:lpstr>Неосложненный гипертонический криз:</vt:lpstr>
      <vt:lpstr>ОСЛОЖНЕННЫЙ ГИПЕРТОНИЧЕСКИЙ КРИЗ</vt:lpstr>
      <vt:lpstr>Осложненный гипертонический криз:</vt:lpstr>
      <vt:lpstr>К осложненным гипертоническим кризам относятся:</vt:lpstr>
      <vt:lpstr>Тактика</vt:lpstr>
      <vt:lpstr>Если позволяет состояние пациента, в дополнение к традиционному сбору анамнеза необходимо получить ответы на следующие вопросы</vt:lpstr>
      <vt:lpstr> СКОРОСТЬ СНИЖЕНИЯ АД ПРИ ОСЛОЖНЕННОМ ГИПЕРТОНИЧЕСКОМ КРИЗЕ</vt:lpstr>
      <vt:lpstr>Необходимо помнить</vt:lpstr>
      <vt:lpstr>Требования к оптимальному антигипертензивному препарату</vt:lpstr>
      <vt:lpstr>Презентация PowerPoint</vt:lpstr>
      <vt:lpstr>ТЕРАПИЯ НЕОСЛОЖНЕННЫХ ГИПЕРТОНИЧЕСКИХ КРИЗОВ</vt:lpstr>
      <vt:lpstr>Место нитратов в лечение гипертонических кризов</vt:lpstr>
      <vt:lpstr>Презентация PowerPoint</vt:lpstr>
      <vt:lpstr>Урапидил (Эбрантил)</vt:lpstr>
      <vt:lpstr>Механизмы действия Эбрантила центральный и периферический </vt:lpstr>
      <vt:lpstr>Презентация PowerPoint</vt:lpstr>
      <vt:lpstr>ЭФФЕКТЫ УРАПИДИЛА</vt:lpstr>
      <vt:lpstr>УРАПИДИЛ: эффективность и безопасность </vt:lpstr>
      <vt:lpstr>Показания к применению Эбрантила</vt:lpstr>
      <vt:lpstr>Способы введения и режим дозирования Эбрантила</vt:lpstr>
      <vt:lpstr>Способы введения  и режим дозирования Эбрантила  (Гипертоническая энцефалопатия, инсульт) </vt:lpstr>
      <vt:lpstr>Способы введения и режим дозирования Эбрантила </vt:lpstr>
      <vt:lpstr>Презентация PowerPoint</vt:lpstr>
      <vt:lpstr>Презентация PowerPoint</vt:lpstr>
      <vt:lpstr>Презентация PowerPoint</vt:lpstr>
    </vt:vector>
  </TitlesOfParts>
  <Company>РКНПК, РОССИЯ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Ю.А.КАРПОВ</dc:creator>
  <cp:lastModifiedBy>User</cp:lastModifiedBy>
  <cp:revision>562</cp:revision>
  <cp:lastPrinted>2001-10-02T06:28:03Z</cp:lastPrinted>
  <dcterms:created xsi:type="dcterms:W3CDTF">2001-04-16T08:28:55Z</dcterms:created>
  <dcterms:modified xsi:type="dcterms:W3CDTF">2021-04-14T09:19:00Z</dcterms:modified>
</cp:coreProperties>
</file>